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7" r:id="rId3"/>
    <p:sldId id="259" r:id="rId4"/>
    <p:sldId id="260" r:id="rId5"/>
    <p:sldId id="257" r:id="rId6"/>
    <p:sldId id="261" r:id="rId7"/>
    <p:sldId id="262" r:id="rId8"/>
    <p:sldId id="263" r:id="rId9"/>
    <p:sldId id="264" r:id="rId10"/>
    <p:sldId id="289" r:id="rId11"/>
    <p:sldId id="290" r:id="rId12"/>
    <p:sldId id="288" r:id="rId13"/>
    <p:sldId id="266" r:id="rId14"/>
    <p:sldId id="291" r:id="rId15"/>
    <p:sldId id="292" r:id="rId16"/>
    <p:sldId id="267" r:id="rId17"/>
    <p:sldId id="268" r:id="rId18"/>
    <p:sldId id="269" r:id="rId19"/>
    <p:sldId id="271" r:id="rId20"/>
    <p:sldId id="272" r:id="rId21"/>
    <p:sldId id="273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6E-0BC1-47A8-8752-13FDF7CF7227}" type="datetimeFigureOut">
              <a:rPr lang="tr-TR" smtClean="0"/>
              <a:pPr/>
              <a:t>5.12.2020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D2AA-8E6A-4155-AF5C-BE3884C647E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6E-0BC1-47A8-8752-13FDF7CF7227}" type="datetimeFigureOut">
              <a:rPr lang="tr-TR" smtClean="0"/>
              <a:pPr/>
              <a:t>5.12.2020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D2AA-8E6A-4155-AF5C-BE3884C647E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6E-0BC1-47A8-8752-13FDF7CF7227}" type="datetimeFigureOut">
              <a:rPr lang="tr-TR" smtClean="0"/>
              <a:pPr/>
              <a:t>5.12.2020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D2AA-8E6A-4155-AF5C-BE3884C647E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6E-0BC1-47A8-8752-13FDF7CF7227}" type="datetimeFigureOut">
              <a:rPr lang="tr-TR" smtClean="0"/>
              <a:pPr/>
              <a:t>5.12.2020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D2AA-8E6A-4155-AF5C-BE3884C647E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6E-0BC1-47A8-8752-13FDF7CF7227}" type="datetimeFigureOut">
              <a:rPr lang="tr-TR" smtClean="0"/>
              <a:pPr/>
              <a:t>5.12.2020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D2AA-8E6A-4155-AF5C-BE3884C647E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6E-0BC1-47A8-8752-13FDF7CF7227}" type="datetimeFigureOut">
              <a:rPr lang="tr-TR" smtClean="0"/>
              <a:pPr/>
              <a:t>5.12.2020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D2AA-8E6A-4155-AF5C-BE3884C647E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6E-0BC1-47A8-8752-13FDF7CF7227}" type="datetimeFigureOut">
              <a:rPr lang="tr-TR" smtClean="0"/>
              <a:pPr/>
              <a:t>5.12.2020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D2AA-8E6A-4155-AF5C-BE3884C647E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6E-0BC1-47A8-8752-13FDF7CF7227}" type="datetimeFigureOut">
              <a:rPr lang="tr-TR" smtClean="0"/>
              <a:pPr/>
              <a:t>5.12.2020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D2AA-8E6A-4155-AF5C-BE3884C647E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6E-0BC1-47A8-8752-13FDF7CF7227}" type="datetimeFigureOut">
              <a:rPr lang="tr-TR" smtClean="0"/>
              <a:pPr/>
              <a:t>5.12.2020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D2AA-8E6A-4155-AF5C-BE3884C647E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6E-0BC1-47A8-8752-13FDF7CF7227}" type="datetimeFigureOut">
              <a:rPr lang="tr-TR" smtClean="0"/>
              <a:pPr/>
              <a:t>5.12.2020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D2AA-8E6A-4155-AF5C-BE3884C647E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6E-0BC1-47A8-8752-13FDF7CF7227}" type="datetimeFigureOut">
              <a:rPr lang="tr-TR" smtClean="0"/>
              <a:pPr/>
              <a:t>5.12.2020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D2AA-8E6A-4155-AF5C-BE3884C647E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0996E-0BC1-47A8-8752-13FDF7CF7227}" type="datetimeFigureOut">
              <a:rPr lang="tr-TR" smtClean="0"/>
              <a:pPr/>
              <a:t>5.12.2020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7D2AA-8E6A-4155-AF5C-BE3884C647ED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55576" y="1628800"/>
            <a:ext cx="7772400" cy="14700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CÜMLE ÇÖZÜMLEME TEKNİĞİ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475656" y="3429000"/>
            <a:ext cx="6400800" cy="12961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dirty="0" smtClean="0">
                <a:solidFill>
                  <a:schemeClr val="tx1"/>
                </a:solidFill>
              </a:rPr>
              <a:t>FİŞLER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>
                <a:solidFill>
                  <a:schemeClr val="tx1"/>
                </a:solidFill>
              </a:rPr>
              <a:t>CÜMLELER</a:t>
            </a:r>
            <a:endParaRPr lang="tr-TR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Cümleleri Belirlerken Nelere Dikkat Etmeliyiz?</a:t>
            </a:r>
            <a:endParaRPr lang="tr-TR" dirty="0"/>
          </a:p>
        </p:txBody>
      </p:sp>
      <p:pic>
        <p:nvPicPr>
          <p:cNvPr id="4" name="Picture 7" descr="%C3%BCnlem_656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131840" y="2636912"/>
            <a:ext cx="2895600" cy="30316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tr-TR" dirty="0" smtClean="0"/>
              <a:t>Cümlelerin konuları öğrencilerin yaşantısına ait olmalı.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Kelimeleri içeren cümleler ilgi çekici olmalı.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Bir hecesi 8 ünlü harften birini alan kelimeler seçilmeli. 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Cümleler 29 harfi içermeli.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Cümleler bir iş hareket ve yaşamın bir parçasını ifade etmeli.</a:t>
            </a:r>
          </a:p>
          <a:p>
            <a:pPr>
              <a:buFont typeface="Wingdings" pitchFamily="2" charset="2"/>
              <a:buChar char="v"/>
            </a:pPr>
            <a:endParaRPr lang="tr-TR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tr-TR" dirty="0" smtClean="0"/>
              <a:t>Aynı hece çeşitli kelimeler içinde tekrar edilmeli.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Bir kelimenin birden fazla cümle içinde yer almasına dikkat edilmeli.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Cümlelerdeki kelimelerde ince sesli heceler kalın sesli hecelere sayıca denk olmalı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Cümlelerin bir metin oluşturacak şekilde olması tercih edilmeli.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/>
              <a:t>KULLANILACAK ARAÇ-GEREÇLER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tr-TR" dirty="0" smtClean="0"/>
              <a:t>Büyük fişler</a:t>
            </a:r>
          </a:p>
          <a:p>
            <a:pPr>
              <a:buFont typeface="Wingdings" pitchFamily="2" charset="2"/>
              <a:buChar char="q"/>
            </a:pPr>
            <a:r>
              <a:rPr lang="tr-TR" dirty="0" smtClean="0"/>
              <a:t>Küçük fişler</a:t>
            </a:r>
          </a:p>
          <a:p>
            <a:pPr>
              <a:buFont typeface="Wingdings" pitchFamily="2" charset="2"/>
              <a:buChar char="q"/>
            </a:pPr>
            <a:r>
              <a:rPr lang="tr-TR" dirty="0" smtClean="0"/>
              <a:t>Metin defteri</a:t>
            </a:r>
          </a:p>
          <a:p>
            <a:pPr>
              <a:buFont typeface="Wingdings" pitchFamily="2" charset="2"/>
              <a:buChar char="q"/>
            </a:pPr>
            <a:r>
              <a:rPr lang="tr-TR" dirty="0" smtClean="0"/>
              <a:t>Duvar alfabesi</a:t>
            </a:r>
          </a:p>
          <a:p>
            <a:pPr>
              <a:buFont typeface="Wingdings" pitchFamily="2" charset="2"/>
              <a:buChar char="q"/>
            </a:pPr>
            <a:r>
              <a:rPr lang="tr-TR" dirty="0" smtClean="0"/>
              <a:t>Renkli kalem</a:t>
            </a:r>
          </a:p>
          <a:p>
            <a:pPr>
              <a:buFont typeface="Wingdings" pitchFamily="2" charset="2"/>
              <a:buChar char="q"/>
            </a:pPr>
            <a:r>
              <a:rPr lang="tr-TR" dirty="0"/>
              <a:t>T</a:t>
            </a:r>
            <a:r>
              <a:rPr lang="tr-TR" dirty="0" smtClean="0"/>
              <a:t>ebeşir</a:t>
            </a:r>
          </a:p>
          <a:p>
            <a:pPr>
              <a:buFont typeface="Wingdings" pitchFamily="2" charset="2"/>
              <a:buChar char="q"/>
            </a:pPr>
            <a:r>
              <a:rPr lang="tr-TR" dirty="0" smtClean="0"/>
              <a:t>İp</a:t>
            </a:r>
          </a:p>
          <a:p>
            <a:pPr>
              <a:buFont typeface="Wingdings" pitchFamily="2" charset="2"/>
              <a:buChar char="q"/>
            </a:pPr>
            <a:r>
              <a:rPr lang="tr-TR" dirty="0" smtClean="0"/>
              <a:t>Fiş dosyası</a:t>
            </a:r>
          </a:p>
        </p:txBody>
      </p:sp>
      <p:pic>
        <p:nvPicPr>
          <p:cNvPr id="4" name="3 Resim" descr="C:\Users\samsung\Desktop\araç gereç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780928"/>
            <a:ext cx="2880320" cy="2394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Cümle Çözümleme Tekniğinin </a:t>
            </a:r>
            <a:r>
              <a:rPr lang="tr-TR" dirty="0"/>
              <a:t>A</a:t>
            </a:r>
            <a:r>
              <a:rPr lang="tr-TR" dirty="0" smtClean="0"/>
              <a:t>şamaları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Hazırlık Devri</a:t>
            </a:r>
          </a:p>
          <a:p>
            <a:r>
              <a:rPr lang="tr-TR" dirty="0"/>
              <a:t>C</a:t>
            </a:r>
            <a:r>
              <a:rPr lang="tr-TR" dirty="0" smtClean="0"/>
              <a:t>ümle Devri</a:t>
            </a:r>
          </a:p>
          <a:p>
            <a:r>
              <a:rPr lang="tr-TR" dirty="0" smtClean="0"/>
              <a:t>Kelime Devri</a:t>
            </a:r>
          </a:p>
          <a:p>
            <a:r>
              <a:rPr lang="tr-TR" dirty="0" smtClean="0"/>
              <a:t>Hece Devri</a:t>
            </a:r>
          </a:p>
          <a:p>
            <a:r>
              <a:rPr lang="tr-TR" dirty="0" smtClean="0"/>
              <a:t>Harf Devri</a:t>
            </a:r>
          </a:p>
          <a:p>
            <a:r>
              <a:rPr lang="tr-TR" dirty="0" smtClean="0"/>
              <a:t>Serbest Okuma</a:t>
            </a:r>
          </a:p>
          <a:p>
            <a:pPr>
              <a:buNone/>
            </a:pPr>
            <a:endParaRPr lang="tr-TR" dirty="0" smtClean="0"/>
          </a:p>
          <a:p>
            <a:endParaRPr lang="tr-TR" dirty="0"/>
          </a:p>
        </p:txBody>
      </p:sp>
      <p:pic>
        <p:nvPicPr>
          <p:cNvPr id="27650" name="Picture 2" descr="http://www.sanatalemi.net/imgs/okuma%20yaz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132856"/>
            <a:ext cx="3810000" cy="2324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93610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Hazırlık Devri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844824"/>
            <a:ext cx="4752528" cy="3960441"/>
          </a:xfrm>
        </p:spPr>
        <p:txBody>
          <a:bodyPr/>
          <a:lstStyle/>
          <a:p>
            <a:pPr>
              <a:buNone/>
            </a:pPr>
            <a:r>
              <a:rPr lang="tr-TR" dirty="0"/>
              <a:t>	</a:t>
            </a:r>
            <a:r>
              <a:rPr lang="tr-TR" dirty="0" smtClean="0"/>
              <a:t>Çizgi çalışmaları, El- göz koordinasyonu çalışmaları, Ders araç- gereçlerini tanıma, küçük kas çalışmaları yaptırılabilir.</a:t>
            </a:r>
            <a:endParaRPr lang="tr-TR" dirty="0"/>
          </a:p>
        </p:txBody>
      </p:sp>
      <p:sp>
        <p:nvSpPr>
          <p:cNvPr id="26626" name="AutoShape 2" descr="data:image/jpeg;base64,/9j/4AAQSkZJRgABAQAAAQABAAD/2wCEAAkGBxAQEBQUDw8PEA8QEBYXEBQPFBUZFhEWFBcYFhgUFRcZHSggGBolHhYWITEiJSktLjouGSAzODUsNygtLysBCgoKDgwMGhAQFzQlICQyLTc3Nzc4LDgvNzc0NzcsLDY0LysxMiwuLTc3LCssKzYsLiw0LCsuLCwvKywvLDctNv/AABEIAMoA+QMBIgACEQEDEQH/xAAbAAEAAgMBAQAAAAAAAAAAAAAAAQUCAwQGB//EADoQAAIBBAEDAwIFAwIEBgMAAAECAwAEERIhBRMxIkFRBhQjMmFxgRVCUgeRM2JygkNTkqLR4RYkNP/EABkBAQEAAwEAAAAAAAAAAAAAAAABAwQFAv/EACIRAQACAQMEAwEAAAAAAAAAAAABAhEDEiEEQVHBseHwIv/aAAwDAQACEQMRAD8A+40pVX1TrHZkSKOCW4nkVmCRaDVEwC7tIyqoywAGckngYBIC0pVJe9bc2L3FnA1xKqNpCfSxkRtGjb4ZSGBHypFZfTHWnuoh34HtrpFUzwSeYy4yCD/cpwcH9CDgg0FzSlKBSlKBSlKBSlKBSlKBSlKBSlKBSlKBSlKBSlKBSlKBSlKBSlKBSlKCu65ftBGDGoeWSVI4wxIXaRgoLEDhRyeOeMDk1WwwSWrz3l9PFJmCKMCCF11ETyMFVTI5d2abAA8kAYq66jYx3EbRyglGx4JBBBDKysOVYEAgjkEA184/1DjEX29vf3t7JYzF2mkVIla300WKaR40BKrJIhzjGQuc0G3rNteonpWaWWe4MxsoHIFvHKx9UrRyI0rbYDYfUZPpP5q29UWGFnFneXFtMDH/AFCONjJ6CApMcsysFaPuB8KeQG4ycisi67d2E8C9SmiyEZLTqDAm1vYX1YRzsp/Cl9CsH5H5vIOTfdX6ODHcSmCzjuuorHbpJbF3ZzKQu5LBQwC5Y4GcIeTQWH0N9PSdJtJEub17r8V5DJIGARcDgAsxx6STz5Jq5brtqEVzMoR2IVsHBI8jxVF1Lpoiki7dzeS9QllQqWnk1EauDK7QqREsQTYfk8lRnYg166g4z1WDuNH3V7iKWdecqAMk+Pg1n07qMNwpaCRZEVipK+zDyp/UZrprj6Z3PxO6FH476a45TPpJx7/vzQdtKUoOG66vbxBi8qLo4R/fVyocKceDqQf2Iqf6pB3BH3B3CuwXnJGM58fFaOkFDNd6xsjC5XuMSSJW+3gO6g+BrquB7oT71aUFYOv2vbMnfXtq2rNzgEjOPHxVhBMrqGQhlYAqR4IIyCK09S17Mm+2nafbXzjU5x+uKjpevYi0207SabeddRjOPfFB1VruJ1jRndgqIpZ2Y4CqoyST7AAVsqu+o2QWdyZEMsYtpd0UkGRe22UBHIJHGR80Gz+qwdwx9xe4q7FeeFxtnx8HNav69a9vud5e3vrthsbYzjx8V3w/lXAwNRx8cVlQcf8AVoO6sXdXuuMovOWGC2R/AJrtqs6j2/uLbcvv3JO1rjUntPtv+mucY96s6BWme7jQ4d1UlWYAnkhMFiB8DI/3rdVbdlfuoMxkv25tHBOEH4ewI988f7UA9etRGJO8vbLFQ2G5YDJHit39Ug7hj7i90LsV5zjG2fHxzXZSg5Om9ThuVZoJVkVH1cr/AGtgNqfg4ZT/ACK664em93efuhQv3H4OuMmPtx8tj323884x+ld1ArTdXKRKWkYIgxkt8kgAfqSSAB8mt1eW6lNcTPIkckCzRShoYHBV2EerLIrlsOCc54xg6kqcsAtJutr6ewjXJZHfERUYWMhWzsR6tjrr8g+MGt8fV4GZFEi7SKrKOfDgsufYEgEgHk4NeQj6ixle4SKSMNZ3IuIXH4kF2ixNoR7h0TKkcHUsM71lYCUqsEapi3KyX1xJxALhNSsSngyCLVM4x/w1UsPVQe7pVZ0K9eVXLMjqsmI5Y1KrMmqtuoJPALMuQSDrkeas6BXzL/W+8a1itLiBwLpLho0iZd1uY5l/FidP7kOqZH7e+DX02tUlujMrsil0zoxALLtjOp8jOB4+KD4H0H6kx3ILW3Z0bJuei30buB/l9nJqSoyQdHA98Z817f6b6DJ06VLhorlLAlhHZs5nbp5kVfxhjJwcOhC7ah85wWx9JApQee6U6S30s1uG7TWyJM5UhZJFZimufJVWYEj/ACQe3HoqipoFVXRDEO8I2Y5updw+AQ+fUB8rVrXF/SLbu977eDv8/i9tO5yMH14z4JHmg6u4vnIx85FT3B8jJ8c+arh0CyEZjFnaiJ2DPGIY9GYeGK4wT+tbR0a13R/trfuRKFiftJtGqggKjYyoAJGB80GHTGkMtzvKkid8dkIQTEnZiyj4HDb7tg54cfOBY1z2djDACIYo4lZizCJVUFj5YhRyT810UGi927b6AF9G1BxgnBwDn2zWFlIREm+qtou4GMBtRkDHHmuh1BGCMg+Qfeq7/wDH7Lt9r7O17Jbbt9mPTbGNtcY2xxmgsdx4yM/Ga4usyN9tP2pUik7MnbkdgFjfQ6uxOQADg+Pasv6TbdxZft4O8i6pJ203VQCAqtjIGCRj9a1L0CyCNGLO1ETsGdBDHqzDwzLjBI+aDvi/KMnJwMke9Z1AFTQcN6XEsOqp2937rNjKjttrqT4y2Bx7V2bjOMjPxmufqHToLhQtxBDOqnIWZFcA4IyAwODgn/esP6Tb9zu/bwd7XXudtN9ca67YzjHGPig6u6vnYY+ciuO4Z/uIdZUCaS7oSNpPyaso8kD1Z/cVrH09ZCMxfZ2nZLbGPsx6FgMba4xnHGa6Y+mwLIJFghWURiMOqKGEY8IGAzr+nig6qUpQVHRTCJLvtsxY3eZQ+Bh+zDwmPK6hD+5NWncXGcjH7iuRej2wlMotrcTnOZRGncOwwcvjPI4rWv0/ZCMxiztRCzBmjEMehYDAYrjBOOM0Fh3B4yM/vXhL6BWXsXFpdXl0oUv2bpgGf2lGJB2M8kbBQPA8V6/+j23cWT7aDuxqFjk7abxqAQFVsZUAEjA+TVR16yaGORluHjilmUuOFVDIyozvIPV21HqxkeACdeKDT0m6whRZo4pYZEWUyytclUX1tA0x1Pc02PLNrtk5yM8HU4opJdms57qKCQri2uXAtmHOJLVdNW8YIDHBBzg5rG26ZFJJ24ABZJ0+6igC41laUxCSfI/NkkqD+jHwwrC0Clrd+60fUCsUUhQgS3ULDMc+pGJNQ2WyCv8AxR5VSoei+nfUzSRh1t3UBVkn7pLqzbNwzBPYY2zkcgY5va4+nWXaDkuXeWTeRiAAW1VeFHgYVa7KBSoY4Hzx7V5zp/1UXjhlntnt7e5RGjmLoyJ3ACiTYwY2OcZwVzxnJGQ9JUUpQKmoqaBSoqaCKmoqaBSopQTSlKBUVNKBUVNRQTSlRQTSlKBSlKBSlKBUEVNKDjv+mRT47iklQQCrOpw2NlJUglTgZB4OBXUqAAADAAwAPAHwKypQKUpQK8v0a/to+n5upIUgM9xG3eKheZ5V7JzwSACuP0r1FfNLokWdmRsU/qVy0hWXtGCV3uNY+7ghWDvoA+Ax9JPqAIei+n79YXSFZlns7gE9OnVw+QoJa1Z8nYqAWU5yVDA8oSfSR3CMzKrKWQgOAeVyMjPxXyybpLzTTRHvw38sUc9jNcwpE4ubZixR5IvwZSw1zp/aGJHGa9j9N9VjukhuwvaMts4nU8FZY3VWRh5JVg4oPTVNUd11Qw4luri2tLbJws5CsRjgl2YANnB1APx5PGS/USOMwW95OD4KQOqt+qtLopH6g4oLqoqjPX5R+bpfUVUeWxbNgfOqTl2/ZQT+lW1ldpMivG2yMOCM/sQQeQQcgg8ggig31FTSgilTSgilTSgUpSgilTSgippSgUpSgUpSgUpSgUrTdXccSlpZEjQYy0jBVGeByeKrHmknmZIrkwxpFG4aERs0olLYYM6sunoI4GfPI4oLmlVT2d1jLXupXxpDGEP6yBtmP66sn8Vl03rEciQ9ySKOeeFHERcb+pc+lT6iPPtQWdKUoKv6ivZYYQYdO7JNFEhlyUQzSLHuwBBYDbwCMnAyM5Hz/q3SZGN5dC9njijDRuVWBBezITGymMDQqCqx7Sh2PPsBn3n1ZA72rGJS7wyRTqg8ym2lSftj9W7eo/UivMNNB2NZGcWRuJJ7G+hZWjgZtm1nK8xsrvMuWGuAMsG4oONvojqkdsEhvoHkUqyJrJHHG6/lKZLhMHx21jHyMEivFSXksEgnlimiuPuZJLqXpsayi1BD2u0fcOkSzyLcSM3I9CcHgj3X1F9Y3lrbLH2BDcrEgkmneOVDsRH3k7bg6Fjndwh44VjkDr/0sZRb3AdDG63BDB2yRHGoijVs+CqxEN7bBj70FB0+zhb8a1sVvLjgT3HUJluruAEEh/tdh8/lVlPJwD4rv+lppY5YYLacStuWlCysE7YIM3es5FD2b/iehE4yVBwMiub6t6QBPPcWPaEVlbq8ySL+CXbLt2GUh4n7RDExkA5Uckti36BZTXMLqLeO07rdu+k+6nmuMREgwAyKHXgsAS2AH2XOQaC8a+e9laO2d47aJis9wgwZHVsGCBiMcYIdx4/Kp2yU6bUrC32trA4EcRbdge0jMSVDux2kdjsxxsfJYgkZ7dIraDCKsUMEZwqL6URB4Cj2AHgVh0aDt28SmVpjoC0r+ZGb1F8e2SSce3j2oOdor7tria0Mocl8wyBGT2RfxCVb/mOf+kVtg6p5+4jNsRIEUzMmspb8pjYHnPwcHPtVjWueBJFKyKrowwyuAVYH2IPBFBmKmq57OVHZ4ZGI7WFt5Coi3UYUhgpaMcYOMj3xnzCdWRe0tzi2mnLCOORlO7L5CMDhiRyB5x7DBADO7vgJOzGR9w8TOmVZkQLwGkxjALHAGQThseDjFenSFY+5dTF4ySxiCosuTnDLg+keAM5x5JPNZ9PEncnMhTHeAh1xkRiNDhyOc7mQ8+zCu2gp5HvIZWOourZ2GoQKk0GT+pCyoPP9rADw9WNveRyFxHIjtG2sgVgSjf4sPY/vXRXJd2KuGIJjkZQvdi1EgAORhiDkA+xyPPFB1VruZ0jRnkZUjRSzsxwFVRkkn2AArjWaeOREaIyxFPVOrKCrqDkyR8YU4GCm3JwQBzWu5uu/FG1rJFJG8yB2BUqY9vxF542wCuPPPzQZ25mmdZVlMds0QKxGIrISwPMjMcrjIwoUHPk+1a5unXCRa292/dDhg10okDDGDGwXUhT5yDkH5HBtaUFdF1TQILsJbSyPooLhkdh/5b8Zz7BgrHB4qyrCSMMMMAwPkMMg/wAVwvaSxdx4HaRnwViuJD2w2csVfVnTI9uVGBgDmgsarrm+LPJDbsn3EaIzGRWMabk4DFcZbAJ1znGPAINZxdSQukch7Vw6bCJyMn5CkelyMc6k44+RUdIEmjGbQyGaX8mMaCRhGCR5YRhAf1FBiEux2vxLd8AC4/DdNj7tH6214/tOf3rO26hsXEkUsBRtfxgusgJKqyOpKnbHjOwyMgZrurReWkcyNHKiSRuMMrgEMP1BoOAay3v+YtocZ9o5JCDge2+gH6gN8PzWdYs3s5VurZS0KsfuoV8iOTHcliHyCFcoPOpI5Ztts80lgGCJDJE75hDyyiQkrzGEWN2kb0kjGTjyBjJztn6nO2WFvaQfGrSTt+3qCR+xyQx+QKDH6kupJu3a2oDNcjaV/McVuPzO2PO/CKo5OWxgKSOq66Oi2ksaLvI6M2zY3km1yshb2cMFwRjGBjAAA47KCZkkNlNGjxzvGRcRh0btNrj0FGXj4OB7LSPrN6jKlzbWySNwG70gjkb2Eb9thyfAcqx9gaC86fdLLErqdgw8kEHI4IKnlWBBBB5BBFdNcXSLZ44yJNe48ju4TOqmRi2qkgEgZxnAzjOBnFdtAqmuugDdpLeaW2kkJMumGjlz52icFM++ygH5J5FXNKCgsPo+zihSLtCQRzLNl/LyrnV2CgKQM8LjUYGAMCvLpY73NxGYLeRluJRIgvZreeSKWRpkV4lTWaMmRsZbHLj/ACFfR64+odKt7gYnhilA8dxQSvOcqTyDnnig8VerHDA0AtF6dayyD7juyoZZgCAYrOKMuX2AWNeU1DekZAFep+n7ebM006LE9y6sIVOTEqoEUSMOGlIHqxwOFBOux3dO6DaW7FoLaGJiACUUZwM8A+w5J49yfmrKgwljDKVYAqwIYHwQeCDXL0oyCPWWNIjGzIojOVZFOEZfcZXGQfByOfJ7aUClKUCsXQHyAeQefkcg1lSgq+mdFS3mmkjklIuWDOkjbKrgY2Qt6hkajGcYUYAqzqaUCoqaUEYqm6/9ORXaBS8sDLKsqvbtqe4jKys64KyYKIfUD4FXVKDFaypSgUpSgxdAfI/+vbj481XdE6OtoHWOSZ43kLqszbmMtywDn1MCct6iTknmrOlApSlBW9SgkEsc0SiRo1dGQkAskmpJQngODGvBIBBPI4rfYXyzKSFZGRtZEfG0bAA6tgkeCDkEjBBrrrhu+kwSttJGCxXViCw3UZ9L6kbLyeDkcn5oKn6MICzc57033K/9F0NlP+6v/tXReztdq8UMZ7TMUkncqEwDiQRAEszjBAJAXPOTjB77npUMhBdOVXUFSy+n/E6kZX9DxXVDCqKFRVVFACqoACgcAADwKDOlKUClKUEGlKUCpqKUE1FKUE0pUUE1FKUE0pSgVFTUUCpqKmgUqKmgUpSgUpSgUpSgUpSgUpSgUpSgUpVR1/r8NouGJedwBDDHy8rMQigAflBZlXY4AyMmgx+oOvLajCI09wQGWCJWeR0DDdgqAkADOCcAnAzzVd0L6qZgPvoJrPcjtPcRtGr7sSqZ5VGAMa4ZgWbbA8Z8Fbf6ix2d5JDJJvcm4K3R7GVldGMbL3e5sh4PbUIVA0BOSxHd9R/6pww3c1tJhkjkaN4WgDJIqEqyySFwQzYOoCFeVz5OA+sUrzEXUU6dMILhytrKM2cr7ER6j128rnhQvBVmPglf7cn04OfFApU0oFKUoIqaUoIpU0oFRU0oIpU0oIpU0oFKUoFKUoFKUoFQTU1RX3VZYL1Ek0+0njARgPVHKH1O5zjVt4lHvk/GcBY9J6lFdQpNAxaKRcqSCD8YIPIIx4Ndea8l0m5+zNwpUlR3pI0XyWik00Hxsj2uB8lj711/TFhl5LmQ7yvmMP8A5BG9bLnkIXBCjxoiHySSHo6UpQVnXr9okRYtfuLiTtQdzOgbVnLvjGVVEdyMjOuPeqi36Yi3cCKxkKRvczzOcvPLxDGzkcFcSTEKPSMLgAAVdde6ZHdW7xSRRS7I2gmVWUPqQrYYHwT5rzNhdvbzWjPZy2lqLZbSQzNFiOQlOyBo7enIdNjgZkTGecBp+qvoCKS5W+tILf75JA7icOUlxj1BQ4USDyCRgkDOPNaOlfQqXN6b7qNtCJcqYV1KOWT/AMWdUlaPb4Az4BJ9h9CpQUn1ggFqZv7rRlnBxniL/iD/ALojIn7Ma1QoLKZEjI+znfRY8/8A8shBZQg9onCka/2nGOCdZ+t5j9nJCg3nvAbeFAQGdpQQxXPHpTdznjCGtXS+mrLfSXcln22EEEcLTrGZVZDN3GUqW1GsiLkHnU+2CQ9LUVXHqRj7hukSCJGGspkUxurEhck4KN4yCMcjBNWCsD45FBlSlabq5jiQvK6RxqMs8jBVUfJJ4FBuqK4ReSO6CKLMLpsZmYAAMDqETlmbOM5CjB8k8VoS8lt1QXWZS0mvdt4m1AP5TIgLFM5wSMr7nWgtqVANTQKVFct11GGJkWSVEkmbWJWPqkb4VfJx7/HvQddKqT1Z0V5J7eSKJZNU1/EcrkgyukYOieD5JwckLyBaI4YAg5BGQR7g0GVKUoFKgmq5+sKdDbo90jyFGe2MbLFqcMXLOPB4wuT544oLKlabe6jkz25EcKxVtCDqynDKceCD7VuoFKVoubuKIAyyRxhmCgyMFBZjhVGfJJIAFBvr5/14SW7GK5kea2MvchlkPriSVuzKjEcsqrMQCeQWiPPOn0CqT6ss1lgGwyBKqt+qTHsSZ/7JWP7gfFB4nrXUnEMUpISSW/iV29lLWMM5J/5RLEhP6Cve/TlzHJbr2opIo4iYkWUAMRCTHnAJwPT4PPyAeK+c3PVVigWQL+HDpKyLn84sIzDGP8svbOCPgj5r2/0XHMIj3JCyDVIxhcAxjEjK2NmBfIyxOShbw2KD0dKUoFarq3SVGSRFeN1KurDIZSMEEe4rbSg+WdT+vLnpNzLby9Pvrqyhx2rnDFtSoOC5XWRVzrsSG45ycmt/1T/q2LKGF26ZeK11HvALhoUDL6SSdHdl4YcFQea+mVhJErfmUHHyAaDy30L3LuFL68idLuZWCxyDAtotsBIlPIDBVYsfUePYKB6ylKCGUEYIyD5zXCbFkcNC7Kqx6iHIEJwMJxqTHjx6eMeQeMd9KCriurt1j/8A144mLkTd2QEIFPmPQfibe2dOOSAfTW+DpyqzszyStIwP4rZVApJVUQYVcZ8gbHAyTiu2lApSlBVzdOaISNZiNZpGDFZWk7TNklvSD+GzZOXUHnBIbGKxuPqCCFu3MxScqCIlV2aTI5EIC5mweDqDj3xVtUYoK6QXMjyL6YYDHiOWNszF2H5grIUQL7Z2yfYe++xsUiVVXZioIDyszudjscu2Tyfbx49gK66UEYqsvekkuZbeZ4JzjYj1Ry4GAJYicN7eoFW4xtjirSlBUQdXZCqXkfZkeQojR5eGQ8akPj0Fs4Cvg5BA24J2P1XuK/2gW4kjbUjfWMNyCDJgj0kchQxHjFWdQqgeOBQcP2BZ95ZHZTHqYQR2QSMMSMZfOf7iR8Ac12xxqoAUBVAwABgAD2ArKlBw3vTgwcxN2J31zNGqFjocqG2B2XkjB9icY81y3fVJoCENpcXDFRq1sE1kbHqB3cCL59Rxj3J4q4pQVzxXLyODJHFbmMhO2CZtiB+Js3oXHq9OrZ4OfasrXpMSBMgyvEWKSXBMkilzliHfJGfgYGAAAAMV30oFcnVrMzwSRhzG0kZCuBnRiPS2PfBwf4rqY8ccn4rz3VppVIInmhDKTqERgrDHvjJXB/Xn48VJnEHHecOi2+l7NYOybeJ4yys4dc7yKioJDnPqwoA+MVbQRKiqiKFRFCqqjAUKMAAfAFUtxcuuoWVjhcljg+rPIfxjHjH6/pUtdL90D3FyFC49ihGc7Z85Pn+KZXC9pSlVClKUClKUClKUClKUClKUClKUClKUClKUClKUClKUClKUEGqj71yfzclM6jH5v8MY2z/NWF+cRPxn0Nx49vkV5a3maJsp+ZsrkjkDG2V8DBwPOf0961eptMTERbD1xWk3nsr4epyxu5jkYgnlm9RwDxktx7+9XMvWJMgrKNSBglAMjXk4PI5yPJHFF6zMRgMM4DbADkE4wOMY4z49xW+bq0giEnnZRgBSQCW15/X38/xWWmrWmJnndwvUakdRpResbfrhypd7yIzuSdkzn29Z8Af8uPHyatby2Vi+VDEHIyATgqAQM/zj+K89/UmNzE8r8Ifb4OcZGAMnP/zxir8z9xt02xkjH+RVclSPnAb+QK1+srMZis854YdHTitYtM53Rn16cxgXDEwxlvRgFAcZODURRgAloEJKM65AxwFwqnHjn+K6Mlt9CfK4I/6sn9+KLsV1PJSNl/8AUFwP/aw/iuf/ADNLZnx8Rn95bCxsAQngj1HAIwQM8ce1dNYxsCAR4IyP5rKu3WNtYhiKUpXoKUpQKUpQKUpQKUpQKUpQKUpQKippQKUpQKUpQKUpQDWj7SPGO2mM5xqMZ+a30oNH2keMdtME5I1Hn58VkbdCclFJIwcgcjxittKYHP8AZRcfhx8ePSvGfjis0t0ByFUEDAIA4HxW2lBpNpH/AOWn8qP3+P1obWMgAomB4GowM+cVupUxAAUpSq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6628" name="AutoShape 4" descr="data:image/jpeg;base64,/9j/4AAQSkZJRgABAQAAAQABAAD/2wCEAAkGBxAQEBQUDw8PEA8QEBYXEBQPFBUZFhEWFBcYFhgUFRcZHSggGBolHhYWITEiJSktLjouGSAzODUsNygtLysBCgoKDgwMGhAQFzQlICQyLTc3Nzc4LDgvNzc0NzcsLDY0LysxMiwuLTc3LCssKzYsLiw0LCsuLCwvKywvLDctNv/AABEIAMoA+QMBIgACEQEDEQH/xAAbAAEAAgMBAQAAAAAAAAAAAAAAAQUCAwQGB//EADoQAAIBBAEDAwIFAwIEBgMAAAECAwAEERIhBRMxIkFRBhQjMmFxgRVCUgeRM2JygkNTkqLR4RYkNP/EABkBAQEAAwEAAAAAAAAAAAAAAAABAwQFAv/EACIRAQACAQMEAwEAAAAAAAAAAAABAhEDEiEEQVHBseHwIv/aAAwDAQACEQMRAD8A+40pVX1TrHZkSKOCW4nkVmCRaDVEwC7tIyqoywAGckngYBIC0pVJe9bc2L3FnA1xKqNpCfSxkRtGjb4ZSGBHypFZfTHWnuoh34HtrpFUzwSeYy4yCD/cpwcH9CDgg0FzSlKBSlKBSlKBSlKBSlKBSlKBSlKBSlKBSlKBSlKBSlKBSlKBSlKBSlKCu65ftBGDGoeWSVI4wxIXaRgoLEDhRyeOeMDk1WwwSWrz3l9PFJmCKMCCF11ETyMFVTI5d2abAA8kAYq66jYx3EbRyglGx4JBBBDKysOVYEAgjkEA184/1DjEX29vf3t7JYzF2mkVIla300WKaR40BKrJIhzjGQuc0G3rNteonpWaWWe4MxsoHIFvHKx9UrRyI0rbYDYfUZPpP5q29UWGFnFneXFtMDH/AFCONjJ6CApMcsysFaPuB8KeQG4ycisi67d2E8C9SmiyEZLTqDAm1vYX1YRzsp/Cl9CsH5H5vIOTfdX6ODHcSmCzjuuorHbpJbF3ZzKQu5LBQwC5Y4GcIeTQWH0N9PSdJtJEub17r8V5DJIGARcDgAsxx6STz5Jq5brtqEVzMoR2IVsHBI8jxVF1Lpoiki7dzeS9QllQqWnk1EauDK7QqREsQTYfk8lRnYg166g4z1WDuNH3V7iKWdecqAMk+Pg1n07qMNwpaCRZEVipK+zDyp/UZrprj6Z3PxO6FH476a45TPpJx7/vzQdtKUoOG66vbxBi8qLo4R/fVyocKceDqQf2Iqf6pB3BH3B3CuwXnJGM58fFaOkFDNd6xsjC5XuMSSJW+3gO6g+BrquB7oT71aUFYOv2vbMnfXtq2rNzgEjOPHxVhBMrqGQhlYAqR4IIyCK09S17Mm+2nafbXzjU5x+uKjpevYi0207SabeddRjOPfFB1VruJ1jRndgqIpZ2Y4CqoyST7AAVsqu+o2QWdyZEMsYtpd0UkGRe22UBHIJHGR80Gz+qwdwx9xe4q7FeeFxtnx8HNav69a9vud5e3vrthsbYzjx8V3w/lXAwNRx8cVlQcf8AVoO6sXdXuuMovOWGC2R/AJrtqs6j2/uLbcvv3JO1rjUntPtv+mucY96s6BWme7jQ4d1UlWYAnkhMFiB8DI/3rdVbdlfuoMxkv25tHBOEH4ewI988f7UA9etRGJO8vbLFQ2G5YDJHit39Ug7hj7i90LsV5zjG2fHxzXZSg5Om9ThuVZoJVkVH1cr/AGtgNqfg4ZT/ACK664em93efuhQv3H4OuMmPtx8tj323884x+ld1ArTdXKRKWkYIgxkt8kgAfqSSAB8mt1eW6lNcTPIkckCzRShoYHBV2EerLIrlsOCc54xg6kqcsAtJutr6ewjXJZHfERUYWMhWzsR6tjrr8g+MGt8fV4GZFEi7SKrKOfDgsufYEgEgHk4NeQj6ixle4SKSMNZ3IuIXH4kF2ixNoR7h0TKkcHUsM71lYCUqsEapi3KyX1xJxALhNSsSngyCLVM4x/w1UsPVQe7pVZ0K9eVXLMjqsmI5Y1KrMmqtuoJPALMuQSDrkeas6BXzL/W+8a1itLiBwLpLho0iZd1uY5l/FidP7kOqZH7e+DX02tUlujMrsil0zoxALLtjOp8jOB4+KD4H0H6kx3ILW3Z0bJuei30buB/l9nJqSoyQdHA98Z817f6b6DJ06VLhorlLAlhHZs5nbp5kVfxhjJwcOhC7ah85wWx9JApQee6U6S30s1uG7TWyJM5UhZJFZimufJVWYEj/ACQe3HoqipoFVXRDEO8I2Y5updw+AQ+fUB8rVrXF/SLbu977eDv8/i9tO5yMH14z4JHmg6u4vnIx85FT3B8jJ8c+arh0CyEZjFnaiJ2DPGIY9GYeGK4wT+tbR0a13R/trfuRKFiftJtGqggKjYyoAJGB80GHTGkMtzvKkid8dkIQTEnZiyj4HDb7tg54cfOBY1z2djDACIYo4lZizCJVUFj5YhRyT810UGi927b6AF9G1BxgnBwDn2zWFlIREm+qtou4GMBtRkDHHmuh1BGCMg+Qfeq7/wDH7Lt9r7O17Jbbt9mPTbGNtcY2xxmgsdx4yM/Ga4usyN9tP2pUik7MnbkdgFjfQ6uxOQADg+Pasv6TbdxZft4O8i6pJ203VQCAqtjIGCRj9a1L0CyCNGLO1ETsGdBDHqzDwzLjBI+aDvi/KMnJwMke9Z1AFTQcN6XEsOqp2937rNjKjttrqT4y2Bx7V2bjOMjPxmufqHToLhQtxBDOqnIWZFcA4IyAwODgn/esP6Tb9zu/bwd7XXudtN9ca67YzjHGPig6u6vnYY+ciuO4Z/uIdZUCaS7oSNpPyaso8kD1Z/cVrH09ZCMxfZ2nZLbGPsx6FgMba4xnHGa6Y+mwLIJFghWURiMOqKGEY8IGAzr+nig6qUpQVHRTCJLvtsxY3eZQ+Bh+zDwmPK6hD+5NWncXGcjH7iuRej2wlMotrcTnOZRGncOwwcvjPI4rWv0/ZCMxiztRCzBmjEMehYDAYrjBOOM0Fh3B4yM/vXhL6BWXsXFpdXl0oUv2bpgGf2lGJB2M8kbBQPA8V6/+j23cWT7aDuxqFjk7abxqAQFVsZUAEjA+TVR16yaGORluHjilmUuOFVDIyozvIPV21HqxkeACdeKDT0m6whRZo4pYZEWUyytclUX1tA0x1Pc02PLNrtk5yM8HU4opJdms57qKCQri2uXAtmHOJLVdNW8YIDHBBzg5rG26ZFJJ24ABZJ0+6igC41laUxCSfI/NkkqD+jHwwrC0Clrd+60fUCsUUhQgS3ULDMc+pGJNQ2WyCv8AxR5VSoei+nfUzSRh1t3UBVkn7pLqzbNwzBPYY2zkcgY5va4+nWXaDkuXeWTeRiAAW1VeFHgYVa7KBSoY4Hzx7V5zp/1UXjhlntnt7e5RGjmLoyJ3ACiTYwY2OcZwVzxnJGQ9JUUpQKmoqaBSoqaCKmoqaBSopQTSlKBUVNKBUVNRQTSlRQTSlKBSlKBSlKBUEVNKDjv+mRT47iklQQCrOpw2NlJUglTgZB4OBXUqAAADAAwAPAHwKypQKUpQK8v0a/to+n5upIUgM9xG3eKheZ5V7JzwSACuP0r1FfNLokWdmRsU/qVy0hWXtGCV3uNY+7ghWDvoA+Ax9JPqAIei+n79YXSFZlns7gE9OnVw+QoJa1Z8nYqAWU5yVDA8oSfSR3CMzKrKWQgOAeVyMjPxXyybpLzTTRHvw38sUc9jNcwpE4ubZixR5IvwZSw1zp/aGJHGa9j9N9VjukhuwvaMts4nU8FZY3VWRh5JVg4oPTVNUd11Qw4luri2tLbJws5CsRjgl2YANnB1APx5PGS/USOMwW95OD4KQOqt+qtLopH6g4oLqoqjPX5R+bpfUVUeWxbNgfOqTl2/ZQT+lW1ldpMivG2yMOCM/sQQeQQcgg8ggig31FTSgilTSgilTSgUpSgilTSgippSgUpSgUpSgUpSgUrTdXccSlpZEjQYy0jBVGeByeKrHmknmZIrkwxpFG4aERs0olLYYM6sunoI4GfPI4oLmlVT2d1jLXupXxpDGEP6yBtmP66sn8Vl03rEciQ9ySKOeeFHERcb+pc+lT6iPPtQWdKUoKv6ivZYYQYdO7JNFEhlyUQzSLHuwBBYDbwCMnAyM5Hz/q3SZGN5dC9njijDRuVWBBezITGymMDQqCqx7Sh2PPsBn3n1ZA72rGJS7wyRTqg8ym2lSftj9W7eo/UivMNNB2NZGcWRuJJ7G+hZWjgZtm1nK8xsrvMuWGuAMsG4oONvojqkdsEhvoHkUqyJrJHHG6/lKZLhMHx21jHyMEivFSXksEgnlimiuPuZJLqXpsayi1BD2u0fcOkSzyLcSM3I9CcHgj3X1F9Y3lrbLH2BDcrEgkmneOVDsRH3k7bg6Fjndwh44VjkDr/0sZRb3AdDG63BDB2yRHGoijVs+CqxEN7bBj70FB0+zhb8a1sVvLjgT3HUJluruAEEh/tdh8/lVlPJwD4rv+lppY5YYLacStuWlCysE7YIM3es5FD2b/iehE4yVBwMiub6t6QBPPcWPaEVlbq8ySL+CXbLt2GUh4n7RDExkA5Uckti36BZTXMLqLeO07rdu+k+6nmuMREgwAyKHXgsAS2AH2XOQaC8a+e9laO2d47aJis9wgwZHVsGCBiMcYIdx4/Kp2yU6bUrC32trA4EcRbdge0jMSVDux2kdjsxxsfJYgkZ7dIraDCKsUMEZwqL6URB4Cj2AHgVh0aDt28SmVpjoC0r+ZGb1F8e2SSce3j2oOdor7tria0Mocl8wyBGT2RfxCVb/mOf+kVtg6p5+4jNsRIEUzMmspb8pjYHnPwcHPtVjWueBJFKyKrowwyuAVYH2IPBFBmKmq57OVHZ4ZGI7WFt5Coi3UYUhgpaMcYOMj3xnzCdWRe0tzi2mnLCOORlO7L5CMDhiRyB5x7DBADO7vgJOzGR9w8TOmVZkQLwGkxjALHAGQThseDjFenSFY+5dTF4ySxiCosuTnDLg+keAM5x5JPNZ9PEncnMhTHeAh1xkRiNDhyOc7mQ8+zCu2gp5HvIZWOourZ2GoQKk0GT+pCyoPP9rADw9WNveRyFxHIjtG2sgVgSjf4sPY/vXRXJd2KuGIJjkZQvdi1EgAORhiDkA+xyPPFB1VruZ0jRnkZUjRSzsxwFVRkkn2AArjWaeOREaIyxFPVOrKCrqDkyR8YU4GCm3JwQBzWu5uu/FG1rJFJG8yB2BUqY9vxF542wCuPPPzQZ25mmdZVlMds0QKxGIrISwPMjMcrjIwoUHPk+1a5unXCRa292/dDhg10okDDGDGwXUhT5yDkH5HBtaUFdF1TQILsJbSyPooLhkdh/5b8Zz7BgrHB4qyrCSMMMMAwPkMMg/wAVwvaSxdx4HaRnwViuJD2w2csVfVnTI9uVGBgDmgsarrm+LPJDbsn3EaIzGRWMabk4DFcZbAJ1znGPAINZxdSQukch7Vw6bCJyMn5CkelyMc6k44+RUdIEmjGbQyGaX8mMaCRhGCR5YRhAf1FBiEux2vxLd8AC4/DdNj7tH6214/tOf3rO26hsXEkUsBRtfxgusgJKqyOpKnbHjOwyMgZrurReWkcyNHKiSRuMMrgEMP1BoOAay3v+YtocZ9o5JCDge2+gH6gN8PzWdYs3s5VurZS0KsfuoV8iOTHcliHyCFcoPOpI5Ztts80lgGCJDJE75hDyyiQkrzGEWN2kb0kjGTjyBjJztn6nO2WFvaQfGrSTt+3qCR+xyQx+QKDH6kupJu3a2oDNcjaV/McVuPzO2PO/CKo5OWxgKSOq66Oi2ksaLvI6M2zY3km1yshb2cMFwRjGBjAAA47KCZkkNlNGjxzvGRcRh0btNrj0FGXj4OB7LSPrN6jKlzbWySNwG70gjkb2Eb9thyfAcqx9gaC86fdLLErqdgw8kEHI4IKnlWBBBB5BBFdNcXSLZ44yJNe48ju4TOqmRi2qkgEgZxnAzjOBnFdtAqmuugDdpLeaW2kkJMumGjlz52icFM++ygH5J5FXNKCgsPo+zihSLtCQRzLNl/LyrnV2CgKQM8LjUYGAMCvLpY73NxGYLeRluJRIgvZreeSKWRpkV4lTWaMmRsZbHLj/ACFfR64+odKt7gYnhilA8dxQSvOcqTyDnnig8VerHDA0AtF6dayyD7juyoZZgCAYrOKMuX2AWNeU1DekZAFep+n7ebM006LE9y6sIVOTEqoEUSMOGlIHqxwOFBOux3dO6DaW7FoLaGJiACUUZwM8A+w5J49yfmrKgwljDKVYAqwIYHwQeCDXL0oyCPWWNIjGzIojOVZFOEZfcZXGQfByOfJ7aUClKUCsXQHyAeQefkcg1lSgq+mdFS3mmkjklIuWDOkjbKrgY2Qt6hkajGcYUYAqzqaUCoqaUEYqm6/9ORXaBS8sDLKsqvbtqe4jKys64KyYKIfUD4FXVKDFaypSgUpSgxdAfI/+vbj481XdE6OtoHWOSZ43kLqszbmMtywDn1MCct6iTknmrOlApSlBW9SgkEsc0SiRo1dGQkAskmpJQngODGvBIBBPI4rfYXyzKSFZGRtZEfG0bAA6tgkeCDkEjBBrrrhu+kwSttJGCxXViCw3UZ9L6kbLyeDkcn5oKn6MICzc57033K/9F0NlP+6v/tXReztdq8UMZ7TMUkncqEwDiQRAEszjBAJAXPOTjB77npUMhBdOVXUFSy+n/E6kZX9DxXVDCqKFRVVFACqoACgcAADwKDOlKUClKUEGlKUCpqKUE1FKUE0pUUE1FKUE0pSgVFTUUCpqKmgUqKmgUpSgUpSgUpSgUpSgUpSgUpSgUpVR1/r8NouGJedwBDDHy8rMQigAflBZlXY4AyMmgx+oOvLajCI09wQGWCJWeR0DDdgqAkADOCcAnAzzVd0L6qZgPvoJrPcjtPcRtGr7sSqZ5VGAMa4ZgWbbA8Z8Fbf6ix2d5JDJJvcm4K3R7GVldGMbL3e5sh4PbUIVA0BOSxHd9R/6pww3c1tJhkjkaN4WgDJIqEqyySFwQzYOoCFeVz5OA+sUrzEXUU6dMILhytrKM2cr7ER6j128rnhQvBVmPglf7cn04OfFApU0oFKUoIqaUoIpU0oFRU0oIpU0oIpU0oFKUoFKUoFKUoFQTU1RX3VZYL1Ek0+0njARgPVHKH1O5zjVt4lHvk/GcBY9J6lFdQpNAxaKRcqSCD8YIPIIx4Ndea8l0m5+zNwpUlR3pI0XyWik00Hxsj2uB8lj711/TFhl5LmQ7yvmMP8A5BG9bLnkIXBCjxoiHySSHo6UpQVnXr9okRYtfuLiTtQdzOgbVnLvjGVVEdyMjOuPeqi36Yi3cCKxkKRvczzOcvPLxDGzkcFcSTEKPSMLgAAVdde6ZHdW7xSRRS7I2gmVWUPqQrYYHwT5rzNhdvbzWjPZy2lqLZbSQzNFiOQlOyBo7enIdNjgZkTGecBp+qvoCKS5W+tILf75JA7icOUlxj1BQ4USDyCRgkDOPNaOlfQqXN6b7qNtCJcqYV1KOWT/AMWdUlaPb4Az4BJ9h9CpQUn1ggFqZv7rRlnBxniL/iD/ALojIn7Ma1QoLKZEjI+znfRY8/8A8shBZQg9onCka/2nGOCdZ+t5j9nJCg3nvAbeFAQGdpQQxXPHpTdznjCGtXS+mrLfSXcln22EEEcLTrGZVZDN3GUqW1GsiLkHnU+2CQ9LUVXHqRj7hukSCJGGspkUxurEhck4KN4yCMcjBNWCsD45FBlSlabq5jiQvK6RxqMs8jBVUfJJ4FBuqK4ReSO6CKLMLpsZmYAAMDqETlmbOM5CjB8k8VoS8lt1QXWZS0mvdt4m1AP5TIgLFM5wSMr7nWgtqVANTQKVFct11GGJkWSVEkmbWJWPqkb4VfJx7/HvQddKqT1Z0V5J7eSKJZNU1/EcrkgyukYOieD5JwckLyBaI4YAg5BGQR7g0GVKUoFKgmq5+sKdDbo90jyFGe2MbLFqcMXLOPB4wuT544oLKlabe6jkz25EcKxVtCDqynDKceCD7VuoFKVoubuKIAyyRxhmCgyMFBZjhVGfJJIAFBvr5/14SW7GK5kea2MvchlkPriSVuzKjEcsqrMQCeQWiPPOn0CqT6ss1lgGwyBKqt+qTHsSZ/7JWP7gfFB4nrXUnEMUpISSW/iV29lLWMM5J/5RLEhP6Cve/TlzHJbr2opIo4iYkWUAMRCTHnAJwPT4PPyAeK+c3PVVigWQL+HDpKyLn84sIzDGP8svbOCPgj5r2/0XHMIj3JCyDVIxhcAxjEjK2NmBfIyxOShbw2KD0dKUoFarq3SVGSRFeN1KurDIZSMEEe4rbSg+WdT+vLnpNzLby9Pvrqyhx2rnDFtSoOC5XWRVzrsSG45ycmt/1T/q2LKGF26ZeK11HvALhoUDL6SSdHdl4YcFQea+mVhJErfmUHHyAaDy30L3LuFL68idLuZWCxyDAtotsBIlPIDBVYsfUePYKB6ylKCGUEYIyD5zXCbFkcNC7Kqx6iHIEJwMJxqTHjx6eMeQeMd9KCriurt1j/8A144mLkTd2QEIFPmPQfibe2dOOSAfTW+DpyqzszyStIwP4rZVApJVUQYVcZ8gbHAyTiu2lApSlBVzdOaISNZiNZpGDFZWk7TNklvSD+GzZOXUHnBIbGKxuPqCCFu3MxScqCIlV2aTI5EIC5mweDqDj3xVtUYoK6QXMjyL6YYDHiOWNszF2H5grIUQL7Z2yfYe++xsUiVVXZioIDyszudjscu2Tyfbx49gK66UEYqsvekkuZbeZ4JzjYj1Ry4GAJYicN7eoFW4xtjirSlBUQdXZCqXkfZkeQojR5eGQ8akPj0Fs4Cvg5BA24J2P1XuK/2gW4kjbUjfWMNyCDJgj0kchQxHjFWdQqgeOBQcP2BZ95ZHZTHqYQR2QSMMSMZfOf7iR8Ac12xxqoAUBVAwABgAD2ArKlBw3vTgwcxN2J31zNGqFjocqG2B2XkjB9icY81y3fVJoCENpcXDFRq1sE1kbHqB3cCL59Rxj3J4q4pQVzxXLyODJHFbmMhO2CZtiB+Js3oXHq9OrZ4OfasrXpMSBMgyvEWKSXBMkilzliHfJGfgYGAAAAMV30oFcnVrMzwSRhzG0kZCuBnRiPS2PfBwf4rqY8ccn4rz3VppVIInmhDKTqERgrDHvjJXB/Xn48VJnEHHecOi2+l7NYOybeJ4yys4dc7yKioJDnPqwoA+MVbQRKiqiKFRFCqqjAUKMAAfAFUtxcuuoWVjhcljg+rPIfxjHjH6/pUtdL90D3FyFC49ihGc7Z85Pn+KZXC9pSlVClKUClKUClKUClKUClKUClKUClKUClKUClKUClKUClKUEGqj71yfzclM6jH5v8MY2z/NWF+cRPxn0Nx49vkV5a3maJsp+ZsrkjkDG2V8DBwPOf0961eptMTERbD1xWk3nsr4epyxu5jkYgnlm9RwDxktx7+9XMvWJMgrKNSBglAMjXk4PI5yPJHFF6zMRgMM4DbADkE4wOMY4z49xW+bq0giEnnZRgBSQCW15/X38/xWWmrWmJnndwvUakdRpResbfrhypd7yIzuSdkzn29Z8Af8uPHyatby2Vi+VDEHIyATgqAQM/zj+K89/UmNzE8r8Ifb4OcZGAMnP/zxir8z9xt02xkjH+RVclSPnAb+QK1+srMZis854YdHTitYtM53Rn16cxgXDEwxlvRgFAcZODURRgAloEJKM65AxwFwqnHjn+K6Mlt9CfK4I/6sn9+KLsV1PJSNl/8AUFwP/aw/iuf/ADNLZnx8Rn95bCxsAQngj1HAIwQM8ce1dNYxsCAR4IyP5rKu3WNtYhiKUpXoKUpQKUpQKUpQKUpQKUpQKUpQKippQKUpQKUpQKUpQDWj7SPGO2mM5xqMZ+a30oNH2keMdtME5I1Hn58VkbdCclFJIwcgcjxittKYHP8AZRcfhx8ePSvGfjis0t0ByFUEDAIA4HxW2lBpNpH/AOWn8qP3+P1obWMgAomB4GowM+cVupUxAAUpSq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6630" name="AutoShape 6" descr="data:image/jpeg;base64,/9j/4AAQSkZJRgABAQAAAQABAAD/2wCEAAkGBxAQEBQUDw8PEA8QEBYXEBQPFBUZFhEWFBcYFhgUFRcZHSggGBolHhYWITEiJSktLjouGSAzODUsNygtLysBCgoKDgwMGhAQFzQlICQyLTc3Nzc4LDgvNzc0NzcsLDY0LysxMiwuLTc3LCssKzYsLiw0LCsuLCwvKywvLDctNv/AABEIAMoA+QMBIgACEQEDEQH/xAAbAAEAAgMBAQAAAAAAAAAAAAAAAQUCAwQGB//EADoQAAIBBAEDAwIFAwIEBgMAAAECAwAEERIhBRMxIkFRBhQjMmFxgRVCUgeRM2JygkNTkqLR4RYkNP/EABkBAQEAAwEAAAAAAAAAAAAAAAABAwQFAv/EACIRAQACAQMEAwEAAAAAAAAAAAABAhEDEiEEQVHBseHwIv/aAAwDAQACEQMRAD8A+40pVX1TrHZkSKOCW4nkVmCRaDVEwC7tIyqoywAGckngYBIC0pVJe9bc2L3FnA1xKqNpCfSxkRtGjb4ZSGBHypFZfTHWnuoh34HtrpFUzwSeYy4yCD/cpwcH9CDgg0FzSlKBSlKBSlKBSlKBSlKBSlKBSlKBSlKBSlKBSlKBSlKBSlKBSlKBSlKCu65ftBGDGoeWSVI4wxIXaRgoLEDhRyeOeMDk1WwwSWrz3l9PFJmCKMCCF11ETyMFVTI5d2abAA8kAYq66jYx3EbRyglGx4JBBBDKysOVYEAgjkEA184/1DjEX29vf3t7JYzF2mkVIla300WKaR40BKrJIhzjGQuc0G3rNteonpWaWWe4MxsoHIFvHKx9UrRyI0rbYDYfUZPpP5q29UWGFnFneXFtMDH/AFCONjJ6CApMcsysFaPuB8KeQG4ycisi67d2E8C9SmiyEZLTqDAm1vYX1YRzsp/Cl9CsH5H5vIOTfdX6ODHcSmCzjuuorHbpJbF3ZzKQu5LBQwC5Y4GcIeTQWH0N9PSdJtJEub17r8V5DJIGARcDgAsxx6STz5Jq5brtqEVzMoR2IVsHBI8jxVF1Lpoiki7dzeS9QllQqWnk1EauDK7QqREsQTYfk8lRnYg166g4z1WDuNH3V7iKWdecqAMk+Pg1n07qMNwpaCRZEVipK+zDyp/UZrprj6Z3PxO6FH476a45TPpJx7/vzQdtKUoOG66vbxBi8qLo4R/fVyocKceDqQf2Iqf6pB3BH3B3CuwXnJGM58fFaOkFDNd6xsjC5XuMSSJW+3gO6g+BrquB7oT71aUFYOv2vbMnfXtq2rNzgEjOPHxVhBMrqGQhlYAqR4IIyCK09S17Mm+2nafbXzjU5x+uKjpevYi0207SabeddRjOPfFB1VruJ1jRndgqIpZ2Y4CqoyST7AAVsqu+o2QWdyZEMsYtpd0UkGRe22UBHIJHGR80Gz+qwdwx9xe4q7FeeFxtnx8HNav69a9vud5e3vrthsbYzjx8V3w/lXAwNRx8cVlQcf8AVoO6sXdXuuMovOWGC2R/AJrtqs6j2/uLbcvv3JO1rjUntPtv+mucY96s6BWme7jQ4d1UlWYAnkhMFiB8DI/3rdVbdlfuoMxkv25tHBOEH4ewI988f7UA9etRGJO8vbLFQ2G5YDJHit39Ug7hj7i90LsV5zjG2fHxzXZSg5Om9ThuVZoJVkVH1cr/AGtgNqfg4ZT/ACK664em93efuhQv3H4OuMmPtx8tj323884x+ld1ArTdXKRKWkYIgxkt8kgAfqSSAB8mt1eW6lNcTPIkckCzRShoYHBV2EerLIrlsOCc54xg6kqcsAtJutr6ewjXJZHfERUYWMhWzsR6tjrr8g+MGt8fV4GZFEi7SKrKOfDgsufYEgEgHk4NeQj6ixle4SKSMNZ3IuIXH4kF2ixNoR7h0TKkcHUsM71lYCUqsEapi3KyX1xJxALhNSsSngyCLVM4x/w1UsPVQe7pVZ0K9eVXLMjqsmI5Y1KrMmqtuoJPALMuQSDrkeas6BXzL/W+8a1itLiBwLpLho0iZd1uY5l/FidP7kOqZH7e+DX02tUlujMrsil0zoxALLtjOp8jOB4+KD4H0H6kx3ILW3Z0bJuei30buB/l9nJqSoyQdHA98Z817f6b6DJ06VLhorlLAlhHZs5nbp5kVfxhjJwcOhC7ah85wWx9JApQee6U6S30s1uG7TWyJM5UhZJFZimufJVWYEj/ACQe3HoqipoFVXRDEO8I2Y5updw+AQ+fUB8rVrXF/SLbu977eDv8/i9tO5yMH14z4JHmg6u4vnIx85FT3B8jJ8c+arh0CyEZjFnaiJ2DPGIY9GYeGK4wT+tbR0a13R/trfuRKFiftJtGqggKjYyoAJGB80GHTGkMtzvKkid8dkIQTEnZiyj4HDb7tg54cfOBY1z2djDACIYo4lZizCJVUFj5YhRyT810UGi927b6AF9G1BxgnBwDn2zWFlIREm+qtou4GMBtRkDHHmuh1BGCMg+Qfeq7/wDH7Lt9r7O17Jbbt9mPTbGNtcY2xxmgsdx4yM/Ga4usyN9tP2pUik7MnbkdgFjfQ6uxOQADg+Pasv6TbdxZft4O8i6pJ203VQCAqtjIGCRj9a1L0CyCNGLO1ETsGdBDHqzDwzLjBI+aDvi/KMnJwMke9Z1AFTQcN6XEsOqp2937rNjKjttrqT4y2Bx7V2bjOMjPxmufqHToLhQtxBDOqnIWZFcA4IyAwODgn/esP6Tb9zu/bwd7XXudtN9ca67YzjHGPig6u6vnYY+ciuO4Z/uIdZUCaS7oSNpPyaso8kD1Z/cVrH09ZCMxfZ2nZLbGPsx6FgMba4xnHGa6Y+mwLIJFghWURiMOqKGEY8IGAzr+nig6qUpQVHRTCJLvtsxY3eZQ+Bh+zDwmPK6hD+5NWncXGcjH7iuRej2wlMotrcTnOZRGncOwwcvjPI4rWv0/ZCMxiztRCzBmjEMehYDAYrjBOOM0Fh3B4yM/vXhL6BWXsXFpdXl0oUv2bpgGf2lGJB2M8kbBQPA8V6/+j23cWT7aDuxqFjk7abxqAQFVsZUAEjA+TVR16yaGORluHjilmUuOFVDIyozvIPV21HqxkeACdeKDT0m6whRZo4pYZEWUyytclUX1tA0x1Pc02PLNrtk5yM8HU4opJdms57qKCQri2uXAtmHOJLVdNW8YIDHBBzg5rG26ZFJJ24ABZJ0+6igC41laUxCSfI/NkkqD+jHwwrC0Clrd+60fUCsUUhQgS3ULDMc+pGJNQ2WyCv8AxR5VSoei+nfUzSRh1t3UBVkn7pLqzbNwzBPYY2zkcgY5va4+nWXaDkuXeWTeRiAAW1VeFHgYVa7KBSoY4Hzx7V5zp/1UXjhlntnt7e5RGjmLoyJ3ACiTYwY2OcZwVzxnJGQ9JUUpQKmoqaBSoqaCKmoqaBSopQTSlKBUVNKBUVNRQTSlRQTSlKBSlKBSlKBUEVNKDjv+mRT47iklQQCrOpw2NlJUglTgZB4OBXUqAAADAAwAPAHwKypQKUpQK8v0a/to+n5upIUgM9xG3eKheZ5V7JzwSACuP0r1FfNLokWdmRsU/qVy0hWXtGCV3uNY+7ghWDvoA+Ax9JPqAIei+n79YXSFZlns7gE9OnVw+QoJa1Z8nYqAWU5yVDA8oSfSR3CMzKrKWQgOAeVyMjPxXyybpLzTTRHvw38sUc9jNcwpE4ubZixR5IvwZSw1zp/aGJHGa9j9N9VjukhuwvaMts4nU8FZY3VWRh5JVg4oPTVNUd11Qw4luri2tLbJws5CsRjgl2YANnB1APx5PGS/USOMwW95OD4KQOqt+qtLopH6g4oLqoqjPX5R+bpfUVUeWxbNgfOqTl2/ZQT+lW1ldpMivG2yMOCM/sQQeQQcgg8ggig31FTSgilTSgilTSgUpSgilTSgippSgUpSgUpSgUpSgUrTdXccSlpZEjQYy0jBVGeByeKrHmknmZIrkwxpFG4aERs0olLYYM6sunoI4GfPI4oLmlVT2d1jLXupXxpDGEP6yBtmP66sn8Vl03rEciQ9ySKOeeFHERcb+pc+lT6iPPtQWdKUoKv6ivZYYQYdO7JNFEhlyUQzSLHuwBBYDbwCMnAyM5Hz/q3SZGN5dC9njijDRuVWBBezITGymMDQqCqx7Sh2PPsBn3n1ZA72rGJS7wyRTqg8ym2lSftj9W7eo/UivMNNB2NZGcWRuJJ7G+hZWjgZtm1nK8xsrvMuWGuAMsG4oONvojqkdsEhvoHkUqyJrJHHG6/lKZLhMHx21jHyMEivFSXksEgnlimiuPuZJLqXpsayi1BD2u0fcOkSzyLcSM3I9CcHgj3X1F9Y3lrbLH2BDcrEgkmneOVDsRH3k7bg6Fjndwh44VjkDr/0sZRb3AdDG63BDB2yRHGoijVs+CqxEN7bBj70FB0+zhb8a1sVvLjgT3HUJluruAEEh/tdh8/lVlPJwD4rv+lppY5YYLacStuWlCysE7YIM3es5FD2b/iehE4yVBwMiub6t6QBPPcWPaEVlbq8ySL+CXbLt2GUh4n7RDExkA5Uckti36BZTXMLqLeO07rdu+k+6nmuMREgwAyKHXgsAS2AH2XOQaC8a+e9laO2d47aJis9wgwZHVsGCBiMcYIdx4/Kp2yU6bUrC32trA4EcRbdge0jMSVDux2kdjsxxsfJYgkZ7dIraDCKsUMEZwqL6URB4Cj2AHgVh0aDt28SmVpjoC0r+ZGb1F8e2SSce3j2oOdor7tria0Mocl8wyBGT2RfxCVb/mOf+kVtg6p5+4jNsRIEUzMmspb8pjYHnPwcHPtVjWueBJFKyKrowwyuAVYH2IPBFBmKmq57OVHZ4ZGI7WFt5Coi3UYUhgpaMcYOMj3xnzCdWRe0tzi2mnLCOORlO7L5CMDhiRyB5x7DBADO7vgJOzGR9w8TOmVZkQLwGkxjALHAGQThseDjFenSFY+5dTF4ySxiCosuTnDLg+keAM5x5JPNZ9PEncnMhTHeAh1xkRiNDhyOc7mQ8+zCu2gp5HvIZWOourZ2GoQKk0GT+pCyoPP9rADw9WNveRyFxHIjtG2sgVgSjf4sPY/vXRXJd2KuGIJjkZQvdi1EgAORhiDkA+xyPPFB1VruZ0jRnkZUjRSzsxwFVRkkn2AArjWaeOREaIyxFPVOrKCrqDkyR8YU4GCm3JwQBzWu5uu/FG1rJFJG8yB2BUqY9vxF542wCuPPPzQZ25mmdZVlMds0QKxGIrISwPMjMcrjIwoUHPk+1a5unXCRa292/dDhg10okDDGDGwXUhT5yDkH5HBtaUFdF1TQILsJbSyPooLhkdh/5b8Zz7BgrHB4qyrCSMMMMAwPkMMg/wAVwvaSxdx4HaRnwViuJD2w2csVfVnTI9uVGBgDmgsarrm+LPJDbsn3EaIzGRWMabk4DFcZbAJ1znGPAINZxdSQukch7Vw6bCJyMn5CkelyMc6k44+RUdIEmjGbQyGaX8mMaCRhGCR5YRhAf1FBiEux2vxLd8AC4/DdNj7tH6214/tOf3rO26hsXEkUsBRtfxgusgJKqyOpKnbHjOwyMgZrurReWkcyNHKiSRuMMrgEMP1BoOAay3v+YtocZ9o5JCDge2+gH6gN8PzWdYs3s5VurZS0KsfuoV8iOTHcliHyCFcoPOpI5Ztts80lgGCJDJE75hDyyiQkrzGEWN2kb0kjGTjyBjJztn6nO2WFvaQfGrSTt+3qCR+xyQx+QKDH6kupJu3a2oDNcjaV/McVuPzO2PO/CKo5OWxgKSOq66Oi2ksaLvI6M2zY3km1yshb2cMFwRjGBjAAA47KCZkkNlNGjxzvGRcRh0btNrj0FGXj4OB7LSPrN6jKlzbWySNwG70gjkb2Eb9thyfAcqx9gaC86fdLLErqdgw8kEHI4IKnlWBBBB5BBFdNcXSLZ44yJNe48ju4TOqmRi2qkgEgZxnAzjOBnFdtAqmuugDdpLeaW2kkJMumGjlz52icFM++ygH5J5FXNKCgsPo+zihSLtCQRzLNl/LyrnV2CgKQM8LjUYGAMCvLpY73NxGYLeRluJRIgvZreeSKWRpkV4lTWaMmRsZbHLj/ACFfR64+odKt7gYnhilA8dxQSvOcqTyDnnig8VerHDA0AtF6dayyD7juyoZZgCAYrOKMuX2AWNeU1DekZAFep+n7ebM006LE9y6sIVOTEqoEUSMOGlIHqxwOFBOux3dO6DaW7FoLaGJiACUUZwM8A+w5J49yfmrKgwljDKVYAqwIYHwQeCDXL0oyCPWWNIjGzIojOVZFOEZfcZXGQfByOfJ7aUClKUCsXQHyAeQefkcg1lSgq+mdFS3mmkjklIuWDOkjbKrgY2Qt6hkajGcYUYAqzqaUCoqaUEYqm6/9ORXaBS8sDLKsqvbtqe4jKys64KyYKIfUD4FXVKDFaypSgUpSgxdAfI/+vbj481XdE6OtoHWOSZ43kLqszbmMtywDn1MCct6iTknmrOlApSlBW9SgkEsc0SiRo1dGQkAskmpJQngODGvBIBBPI4rfYXyzKSFZGRtZEfG0bAA6tgkeCDkEjBBrrrhu+kwSttJGCxXViCw3UZ9L6kbLyeDkcn5oKn6MICzc57033K/9F0NlP+6v/tXReztdq8UMZ7TMUkncqEwDiQRAEszjBAJAXPOTjB77npUMhBdOVXUFSy+n/E6kZX9DxXVDCqKFRVVFACqoACgcAADwKDOlKUClKUEGlKUCpqKUE1FKUE0pUUE1FKUE0pSgVFTUUCpqKmgUqKmgUpSgUpSgUpSgUpSgUpSgUpSgUpVR1/r8NouGJedwBDDHy8rMQigAflBZlXY4AyMmgx+oOvLajCI09wQGWCJWeR0DDdgqAkADOCcAnAzzVd0L6qZgPvoJrPcjtPcRtGr7sSqZ5VGAMa4ZgWbbA8Z8Fbf6ix2d5JDJJvcm4K3R7GVldGMbL3e5sh4PbUIVA0BOSxHd9R/6pww3c1tJhkjkaN4WgDJIqEqyySFwQzYOoCFeVz5OA+sUrzEXUU6dMILhytrKM2cr7ER6j128rnhQvBVmPglf7cn04OfFApU0oFKUoIqaUoIpU0oFRU0oIpU0oIpU0oFKUoFKUoFKUoFQTU1RX3VZYL1Ek0+0njARgPVHKH1O5zjVt4lHvk/GcBY9J6lFdQpNAxaKRcqSCD8YIPIIx4Ndea8l0m5+zNwpUlR3pI0XyWik00Hxsj2uB8lj711/TFhl5LmQ7yvmMP8A5BG9bLnkIXBCjxoiHySSHo6UpQVnXr9okRYtfuLiTtQdzOgbVnLvjGVVEdyMjOuPeqi36Yi3cCKxkKRvczzOcvPLxDGzkcFcSTEKPSMLgAAVdde6ZHdW7xSRRS7I2gmVWUPqQrYYHwT5rzNhdvbzWjPZy2lqLZbSQzNFiOQlOyBo7enIdNjgZkTGecBp+qvoCKS5W+tILf75JA7icOUlxj1BQ4USDyCRgkDOPNaOlfQqXN6b7qNtCJcqYV1KOWT/AMWdUlaPb4Az4BJ9h9CpQUn1ggFqZv7rRlnBxniL/iD/ALojIn7Ma1QoLKZEjI+znfRY8/8A8shBZQg9onCka/2nGOCdZ+t5j9nJCg3nvAbeFAQGdpQQxXPHpTdznjCGtXS+mrLfSXcln22EEEcLTrGZVZDN3GUqW1GsiLkHnU+2CQ9LUVXHqRj7hukSCJGGspkUxurEhck4KN4yCMcjBNWCsD45FBlSlabq5jiQvK6RxqMs8jBVUfJJ4FBuqK4ReSO6CKLMLpsZmYAAMDqETlmbOM5CjB8k8VoS8lt1QXWZS0mvdt4m1AP5TIgLFM5wSMr7nWgtqVANTQKVFct11GGJkWSVEkmbWJWPqkb4VfJx7/HvQddKqT1Z0V5J7eSKJZNU1/EcrkgyukYOieD5JwckLyBaI4YAg5BGQR7g0GVKUoFKgmq5+sKdDbo90jyFGe2MbLFqcMXLOPB4wuT544oLKlabe6jkz25EcKxVtCDqynDKceCD7VuoFKVoubuKIAyyRxhmCgyMFBZjhVGfJJIAFBvr5/14SW7GK5kea2MvchlkPriSVuzKjEcsqrMQCeQWiPPOn0CqT6ss1lgGwyBKqt+qTHsSZ/7JWP7gfFB4nrXUnEMUpISSW/iV29lLWMM5J/5RLEhP6Cve/TlzHJbr2opIo4iYkWUAMRCTHnAJwPT4PPyAeK+c3PVVigWQL+HDpKyLn84sIzDGP8svbOCPgj5r2/0XHMIj3JCyDVIxhcAxjEjK2NmBfIyxOShbw2KD0dKUoFarq3SVGSRFeN1KurDIZSMEEe4rbSg+WdT+vLnpNzLby9Pvrqyhx2rnDFtSoOC5XWRVzrsSG45ycmt/1T/q2LKGF26ZeK11HvALhoUDL6SSdHdl4YcFQea+mVhJErfmUHHyAaDy30L3LuFL68idLuZWCxyDAtotsBIlPIDBVYsfUePYKB6ylKCGUEYIyD5zXCbFkcNC7Kqx6iHIEJwMJxqTHjx6eMeQeMd9KCriurt1j/8A144mLkTd2QEIFPmPQfibe2dOOSAfTW+DpyqzszyStIwP4rZVApJVUQYVcZ8gbHAyTiu2lApSlBVzdOaISNZiNZpGDFZWk7TNklvSD+GzZOXUHnBIbGKxuPqCCFu3MxScqCIlV2aTI5EIC5mweDqDj3xVtUYoK6QXMjyL6YYDHiOWNszF2H5grIUQL7Z2yfYe++xsUiVVXZioIDyszudjscu2Tyfbx49gK66UEYqsvekkuZbeZ4JzjYj1Ry4GAJYicN7eoFW4xtjirSlBUQdXZCqXkfZkeQojR5eGQ8akPj0Fs4Cvg5BA24J2P1XuK/2gW4kjbUjfWMNyCDJgj0kchQxHjFWdQqgeOBQcP2BZ95ZHZTHqYQR2QSMMSMZfOf7iR8Ac12xxqoAUBVAwABgAD2ArKlBw3vTgwcxN2J31zNGqFjocqG2B2XkjB9icY81y3fVJoCENpcXDFRq1sE1kbHqB3cCL59Rxj3J4q4pQVzxXLyODJHFbmMhO2CZtiB+Js3oXHq9OrZ4OfasrXpMSBMgyvEWKSXBMkilzliHfJGfgYGAAAAMV30oFcnVrMzwSRhzG0kZCuBnRiPS2PfBwf4rqY8ccn4rz3VppVIInmhDKTqERgrDHvjJXB/Xn48VJnEHHecOi2+l7NYOybeJ4yys4dc7yKioJDnPqwoA+MVbQRKiqiKFRFCqqjAUKMAAfAFUtxcuuoWVjhcljg+rPIfxjHjH6/pUtdL90D3FyFC49ihGc7Z85Pn+KZXC9pSlVClKUClKUClKUClKUClKUClKUClKUClKUClKUClKUClKUEGqj71yfzclM6jH5v8MY2z/NWF+cRPxn0Nx49vkV5a3maJsp+ZsrkjkDG2V8DBwPOf0961eptMTERbD1xWk3nsr4epyxu5jkYgnlm9RwDxktx7+9XMvWJMgrKNSBglAMjXk4PI5yPJHFF6zMRgMM4DbADkE4wOMY4z49xW+bq0giEnnZRgBSQCW15/X38/xWWmrWmJnndwvUakdRpResbfrhypd7yIzuSdkzn29Z8Af8uPHyatby2Vi+VDEHIyATgqAQM/zj+K89/UmNzE8r8Ifb4OcZGAMnP/zxir8z9xt02xkjH+RVclSPnAb+QK1+srMZis854YdHTitYtM53Rn16cxgXDEwxlvRgFAcZODURRgAloEJKM65AxwFwqnHjn+K6Mlt9CfK4I/6sn9+KLsV1PJSNl/8AUFwP/aw/iuf/ADNLZnx8Rn95bCxsAQngj1HAIwQM8ce1dNYxsCAR4IyP5rKu3WNtYhiKUpXoKUpQKUpQKUpQKUpQKUpQKUpQKippQKUpQKUpQKUpQDWj7SPGO2mM5xqMZ+a30oNH2keMdtME5I1Hn58VkbdCclFJIwcgcjxittKYHP8AZRcfhx8ePSvGfjis0t0ByFUEDAIA4HxW2lBpNpH/AOWn8qP3+P1obWMgAomB4GowM+cVupUxAAUpSq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6632" name="AutoShape 8" descr="data:image/jpeg;base64,/9j/4AAQSkZJRgABAQAAAQABAAD/2wCEAAkGBxAQEBQUDw8PEA8QEBYXEBQPFBUZFhEWFBcYFhgUFRcZHSggGBolHhYWITEiJSktLjouGSAzODUsNygtLysBCgoKDgwMGhAQFzQlICQyLTc3Nzc4LDgvNzc0NzcsLDY0LysxMiwuLTc3LCssKzYsLiw0LCsuLCwvKywvLDctNv/AABEIAMoA+QMBIgACEQEDEQH/xAAbAAEAAgMBAQAAAAAAAAAAAAAAAQUCAwQGB//EADoQAAIBBAEDAwIFAwIEBgMAAAECAwAEERIhBRMxIkFRBhQjMmFxgRVCUgeRM2JygkNTkqLR4RYkNP/EABkBAQEAAwEAAAAAAAAAAAAAAAABAwQFAv/EACIRAQACAQMEAwEAAAAAAAAAAAABAhEDEiEEQVHBseHwIv/aAAwDAQACEQMRAD8A+40pVX1TrHZkSKOCW4nkVmCRaDVEwC7tIyqoywAGckngYBIC0pVJe9bc2L3FnA1xKqNpCfSxkRtGjb4ZSGBHypFZfTHWnuoh34HtrpFUzwSeYy4yCD/cpwcH9CDgg0FzSlKBSlKBSlKBSlKBSlKBSlKBSlKBSlKBSlKBSlKBSlKBSlKBSlKBSlKCu65ftBGDGoeWSVI4wxIXaRgoLEDhRyeOeMDk1WwwSWrz3l9PFJmCKMCCF11ETyMFVTI5d2abAA8kAYq66jYx3EbRyglGx4JBBBDKysOVYEAgjkEA184/1DjEX29vf3t7JYzF2mkVIla300WKaR40BKrJIhzjGQuc0G3rNteonpWaWWe4MxsoHIFvHKx9UrRyI0rbYDYfUZPpP5q29UWGFnFneXFtMDH/AFCONjJ6CApMcsysFaPuB8KeQG4ycisi67d2E8C9SmiyEZLTqDAm1vYX1YRzsp/Cl9CsH5H5vIOTfdX6ODHcSmCzjuuorHbpJbF3ZzKQu5LBQwC5Y4GcIeTQWH0N9PSdJtJEub17r8V5DJIGARcDgAsxx6STz5Jq5brtqEVzMoR2IVsHBI8jxVF1Lpoiki7dzeS9QllQqWnk1EauDK7QqREsQTYfk8lRnYg166g4z1WDuNH3V7iKWdecqAMk+Pg1n07qMNwpaCRZEVipK+zDyp/UZrprj6Z3PxO6FH476a45TPpJx7/vzQdtKUoOG66vbxBi8qLo4R/fVyocKceDqQf2Iqf6pB3BH3B3CuwXnJGM58fFaOkFDNd6xsjC5XuMSSJW+3gO6g+BrquB7oT71aUFYOv2vbMnfXtq2rNzgEjOPHxVhBMrqGQhlYAqR4IIyCK09S17Mm+2nafbXzjU5x+uKjpevYi0207SabeddRjOPfFB1VruJ1jRndgqIpZ2Y4CqoyST7AAVsqu+o2QWdyZEMsYtpd0UkGRe22UBHIJHGR80Gz+qwdwx9xe4q7FeeFxtnx8HNav69a9vud5e3vrthsbYzjx8V3w/lXAwNRx8cVlQcf8AVoO6sXdXuuMovOWGC2R/AJrtqs6j2/uLbcvv3JO1rjUntPtv+mucY96s6BWme7jQ4d1UlWYAnkhMFiB8DI/3rdVbdlfuoMxkv25tHBOEH4ewI988f7UA9etRGJO8vbLFQ2G5YDJHit39Ug7hj7i90LsV5zjG2fHxzXZSg5Om9ThuVZoJVkVH1cr/AGtgNqfg4ZT/ACK664em93efuhQv3H4OuMmPtx8tj323884x+ld1ArTdXKRKWkYIgxkt8kgAfqSSAB8mt1eW6lNcTPIkckCzRShoYHBV2EerLIrlsOCc54xg6kqcsAtJutr6ewjXJZHfERUYWMhWzsR6tjrr8g+MGt8fV4GZFEi7SKrKOfDgsufYEgEgHk4NeQj6ixle4SKSMNZ3IuIXH4kF2ixNoR7h0TKkcHUsM71lYCUqsEapi3KyX1xJxALhNSsSngyCLVM4x/w1UsPVQe7pVZ0K9eVXLMjqsmI5Y1KrMmqtuoJPALMuQSDrkeas6BXzL/W+8a1itLiBwLpLho0iZd1uY5l/FidP7kOqZH7e+DX02tUlujMrsil0zoxALLtjOp8jOB4+KD4H0H6kx3ILW3Z0bJuei30buB/l9nJqSoyQdHA98Z817f6b6DJ06VLhorlLAlhHZs5nbp5kVfxhjJwcOhC7ah85wWx9JApQee6U6S30s1uG7TWyJM5UhZJFZimufJVWYEj/ACQe3HoqipoFVXRDEO8I2Y5updw+AQ+fUB8rVrXF/SLbu977eDv8/i9tO5yMH14z4JHmg6u4vnIx85FT3B8jJ8c+arh0CyEZjFnaiJ2DPGIY9GYeGK4wT+tbR0a13R/trfuRKFiftJtGqggKjYyoAJGB80GHTGkMtzvKkid8dkIQTEnZiyj4HDb7tg54cfOBY1z2djDACIYo4lZizCJVUFj5YhRyT810UGi927b6AF9G1BxgnBwDn2zWFlIREm+qtou4GMBtRkDHHmuh1BGCMg+Qfeq7/wDH7Lt9r7O17Jbbt9mPTbGNtcY2xxmgsdx4yM/Ga4usyN9tP2pUik7MnbkdgFjfQ6uxOQADg+Pasv6TbdxZft4O8i6pJ203VQCAqtjIGCRj9a1L0CyCNGLO1ETsGdBDHqzDwzLjBI+aDvi/KMnJwMke9Z1AFTQcN6XEsOqp2937rNjKjttrqT4y2Bx7V2bjOMjPxmufqHToLhQtxBDOqnIWZFcA4IyAwODgn/esP6Tb9zu/bwd7XXudtN9ca67YzjHGPig6u6vnYY+ciuO4Z/uIdZUCaS7oSNpPyaso8kD1Z/cVrH09ZCMxfZ2nZLbGPsx6FgMba4xnHGa6Y+mwLIJFghWURiMOqKGEY8IGAzr+nig6qUpQVHRTCJLvtsxY3eZQ+Bh+zDwmPK6hD+5NWncXGcjH7iuRej2wlMotrcTnOZRGncOwwcvjPI4rWv0/ZCMxiztRCzBmjEMehYDAYrjBOOM0Fh3B4yM/vXhL6BWXsXFpdXl0oUv2bpgGf2lGJB2M8kbBQPA8V6/+j23cWT7aDuxqFjk7abxqAQFVsZUAEjA+TVR16yaGORluHjilmUuOFVDIyozvIPV21HqxkeACdeKDT0m6whRZo4pYZEWUyytclUX1tA0x1Pc02PLNrtk5yM8HU4opJdms57qKCQri2uXAtmHOJLVdNW8YIDHBBzg5rG26ZFJJ24ABZJ0+6igC41laUxCSfI/NkkqD+jHwwrC0Clrd+60fUCsUUhQgS3ULDMc+pGJNQ2WyCv8AxR5VSoei+nfUzSRh1t3UBVkn7pLqzbNwzBPYY2zkcgY5va4+nWXaDkuXeWTeRiAAW1VeFHgYVa7KBSoY4Hzx7V5zp/1UXjhlntnt7e5RGjmLoyJ3ACiTYwY2OcZwVzxnJGQ9JUUpQKmoqaBSoqaCKmoqaBSopQTSlKBUVNKBUVNRQTSlRQTSlKBSlKBSlKBUEVNKDjv+mRT47iklQQCrOpw2NlJUglTgZB4OBXUqAAADAAwAPAHwKypQKUpQK8v0a/to+n5upIUgM9xG3eKheZ5V7JzwSACuP0r1FfNLokWdmRsU/qVy0hWXtGCV3uNY+7ghWDvoA+Ax9JPqAIei+n79YXSFZlns7gE9OnVw+QoJa1Z8nYqAWU5yVDA8oSfSR3CMzKrKWQgOAeVyMjPxXyybpLzTTRHvw38sUc9jNcwpE4ubZixR5IvwZSw1zp/aGJHGa9j9N9VjukhuwvaMts4nU8FZY3VWRh5JVg4oPTVNUd11Qw4luri2tLbJws5CsRjgl2YANnB1APx5PGS/USOMwW95OD4KQOqt+qtLopH6g4oLqoqjPX5R+bpfUVUeWxbNgfOqTl2/ZQT+lW1ldpMivG2yMOCM/sQQeQQcgg8ggig31FTSgilTSgilTSgUpSgilTSgippSgUpSgUpSgUpSgUrTdXccSlpZEjQYy0jBVGeByeKrHmknmZIrkwxpFG4aERs0olLYYM6sunoI4GfPI4oLmlVT2d1jLXupXxpDGEP6yBtmP66sn8Vl03rEciQ9ySKOeeFHERcb+pc+lT6iPPtQWdKUoKv6ivZYYQYdO7JNFEhlyUQzSLHuwBBYDbwCMnAyM5Hz/q3SZGN5dC9njijDRuVWBBezITGymMDQqCqx7Sh2PPsBn3n1ZA72rGJS7wyRTqg8ym2lSftj9W7eo/UivMNNB2NZGcWRuJJ7G+hZWjgZtm1nK8xsrvMuWGuAMsG4oONvojqkdsEhvoHkUqyJrJHHG6/lKZLhMHx21jHyMEivFSXksEgnlimiuPuZJLqXpsayi1BD2u0fcOkSzyLcSM3I9CcHgj3X1F9Y3lrbLH2BDcrEgkmneOVDsRH3k7bg6Fjndwh44VjkDr/0sZRb3AdDG63BDB2yRHGoijVs+CqxEN7bBj70FB0+zhb8a1sVvLjgT3HUJluruAEEh/tdh8/lVlPJwD4rv+lppY5YYLacStuWlCysE7YIM3es5FD2b/iehE4yVBwMiub6t6QBPPcWPaEVlbq8ySL+CXbLt2GUh4n7RDExkA5Uckti36BZTXMLqLeO07rdu+k+6nmuMREgwAyKHXgsAS2AH2XOQaC8a+e9laO2d47aJis9wgwZHVsGCBiMcYIdx4/Kp2yU6bUrC32trA4EcRbdge0jMSVDux2kdjsxxsfJYgkZ7dIraDCKsUMEZwqL6URB4Cj2AHgVh0aDt28SmVpjoC0r+ZGb1F8e2SSce3j2oOdor7tria0Mocl8wyBGT2RfxCVb/mOf+kVtg6p5+4jNsRIEUzMmspb8pjYHnPwcHPtVjWueBJFKyKrowwyuAVYH2IPBFBmKmq57OVHZ4ZGI7WFt5Coi3UYUhgpaMcYOMj3xnzCdWRe0tzi2mnLCOORlO7L5CMDhiRyB5x7DBADO7vgJOzGR9w8TOmVZkQLwGkxjALHAGQThseDjFenSFY+5dTF4ySxiCosuTnDLg+keAM5x5JPNZ9PEncnMhTHeAh1xkRiNDhyOc7mQ8+zCu2gp5HvIZWOourZ2GoQKk0GT+pCyoPP9rADw9WNveRyFxHIjtG2sgVgSjf4sPY/vXRXJd2KuGIJjkZQvdi1EgAORhiDkA+xyPPFB1VruZ0jRnkZUjRSzsxwFVRkkn2AArjWaeOREaIyxFPVOrKCrqDkyR8YU4GCm3JwQBzWu5uu/FG1rJFJG8yB2BUqY9vxF542wCuPPPzQZ25mmdZVlMds0QKxGIrISwPMjMcrjIwoUHPk+1a5unXCRa292/dDhg10okDDGDGwXUhT5yDkH5HBtaUFdF1TQILsJbSyPooLhkdh/5b8Zz7BgrHB4qyrCSMMMMAwPkMMg/wAVwvaSxdx4HaRnwViuJD2w2csVfVnTI9uVGBgDmgsarrm+LPJDbsn3EaIzGRWMabk4DFcZbAJ1znGPAINZxdSQukch7Vw6bCJyMn5CkelyMc6k44+RUdIEmjGbQyGaX8mMaCRhGCR5YRhAf1FBiEux2vxLd8AC4/DdNj7tH6214/tOf3rO26hsXEkUsBRtfxgusgJKqyOpKnbHjOwyMgZrurReWkcyNHKiSRuMMrgEMP1BoOAay3v+YtocZ9o5JCDge2+gH6gN8PzWdYs3s5VurZS0KsfuoV8iOTHcliHyCFcoPOpI5Ztts80lgGCJDJE75hDyyiQkrzGEWN2kb0kjGTjyBjJztn6nO2WFvaQfGrSTt+3qCR+xyQx+QKDH6kupJu3a2oDNcjaV/McVuPzO2PO/CKo5OWxgKSOq66Oi2ksaLvI6M2zY3km1yshb2cMFwRjGBjAAA47KCZkkNlNGjxzvGRcRh0btNrj0FGXj4OB7LSPrN6jKlzbWySNwG70gjkb2Eb9thyfAcqx9gaC86fdLLErqdgw8kEHI4IKnlWBBBB5BBFdNcXSLZ44yJNe48ju4TOqmRi2qkgEgZxnAzjOBnFdtAqmuugDdpLeaW2kkJMumGjlz52icFM++ygH5J5FXNKCgsPo+zihSLtCQRzLNl/LyrnV2CgKQM8LjUYGAMCvLpY73NxGYLeRluJRIgvZreeSKWRpkV4lTWaMmRsZbHLj/ACFfR64+odKt7gYnhilA8dxQSvOcqTyDnnig8VerHDA0AtF6dayyD7juyoZZgCAYrOKMuX2AWNeU1DekZAFep+n7ebM006LE9y6sIVOTEqoEUSMOGlIHqxwOFBOux3dO6DaW7FoLaGJiACUUZwM8A+w5J49yfmrKgwljDKVYAqwIYHwQeCDXL0oyCPWWNIjGzIojOVZFOEZfcZXGQfByOfJ7aUClKUCsXQHyAeQefkcg1lSgq+mdFS3mmkjklIuWDOkjbKrgY2Qt6hkajGcYUYAqzqaUCoqaUEYqm6/9ORXaBS8sDLKsqvbtqe4jKys64KyYKIfUD4FXVKDFaypSgUpSgxdAfI/+vbj481XdE6OtoHWOSZ43kLqszbmMtywDn1MCct6iTknmrOlApSlBW9SgkEsc0SiRo1dGQkAskmpJQngODGvBIBBPI4rfYXyzKSFZGRtZEfG0bAA6tgkeCDkEjBBrrrhu+kwSttJGCxXViCw3UZ9L6kbLyeDkcn5oKn6MICzc57033K/9F0NlP+6v/tXReztdq8UMZ7TMUkncqEwDiQRAEszjBAJAXPOTjB77npUMhBdOVXUFSy+n/E6kZX9DxXVDCqKFRVVFACqoACgcAADwKDOlKUClKUEGlKUCpqKUE1FKUE0pUUE1FKUE0pSgVFTUUCpqKmgUqKmgUpSgUpSgUpSgUpSgUpSgUpSgUpVR1/r8NouGJedwBDDHy8rMQigAflBZlXY4AyMmgx+oOvLajCI09wQGWCJWeR0DDdgqAkADOCcAnAzzVd0L6qZgPvoJrPcjtPcRtGr7sSqZ5VGAMa4ZgWbbA8Z8Fbf6ix2d5JDJJvcm4K3R7GVldGMbL3e5sh4PbUIVA0BOSxHd9R/6pww3c1tJhkjkaN4WgDJIqEqyySFwQzYOoCFeVz5OA+sUrzEXUU6dMILhytrKM2cr7ER6j128rnhQvBVmPglf7cn04OfFApU0oFKUoIqaUoIpU0oFRU0oIpU0oIpU0oFKUoFKUoFKUoFQTU1RX3VZYL1Ek0+0njARgPVHKH1O5zjVt4lHvk/GcBY9J6lFdQpNAxaKRcqSCD8YIPIIx4Ndea8l0m5+zNwpUlR3pI0XyWik00Hxsj2uB8lj711/TFhl5LmQ7yvmMP8A5BG9bLnkIXBCjxoiHySSHo6UpQVnXr9okRYtfuLiTtQdzOgbVnLvjGVVEdyMjOuPeqi36Yi3cCKxkKRvczzOcvPLxDGzkcFcSTEKPSMLgAAVdde6ZHdW7xSRRS7I2gmVWUPqQrYYHwT5rzNhdvbzWjPZy2lqLZbSQzNFiOQlOyBo7enIdNjgZkTGecBp+qvoCKS5W+tILf75JA7icOUlxj1BQ4USDyCRgkDOPNaOlfQqXN6b7qNtCJcqYV1KOWT/AMWdUlaPb4Az4BJ9h9CpQUn1ggFqZv7rRlnBxniL/iD/ALojIn7Ma1QoLKZEjI+znfRY8/8A8shBZQg9onCka/2nGOCdZ+t5j9nJCg3nvAbeFAQGdpQQxXPHpTdznjCGtXS+mrLfSXcln22EEEcLTrGZVZDN3GUqW1GsiLkHnU+2CQ9LUVXHqRj7hukSCJGGspkUxurEhck4KN4yCMcjBNWCsD45FBlSlabq5jiQvK6RxqMs8jBVUfJJ4FBuqK4ReSO6CKLMLpsZmYAAMDqETlmbOM5CjB8k8VoS8lt1QXWZS0mvdt4m1AP5TIgLFM5wSMr7nWgtqVANTQKVFct11GGJkWSVEkmbWJWPqkb4VfJx7/HvQddKqT1Z0V5J7eSKJZNU1/EcrkgyukYOieD5JwckLyBaI4YAg5BGQR7g0GVKUoFKgmq5+sKdDbo90jyFGe2MbLFqcMXLOPB4wuT544oLKlabe6jkz25EcKxVtCDqynDKceCD7VuoFKVoubuKIAyyRxhmCgyMFBZjhVGfJJIAFBvr5/14SW7GK5kea2MvchlkPriSVuzKjEcsqrMQCeQWiPPOn0CqT6ss1lgGwyBKqt+qTHsSZ/7JWP7gfFB4nrXUnEMUpISSW/iV29lLWMM5J/5RLEhP6Cve/TlzHJbr2opIo4iYkWUAMRCTHnAJwPT4PPyAeK+c3PVVigWQL+HDpKyLn84sIzDGP8svbOCPgj5r2/0XHMIj3JCyDVIxhcAxjEjK2NmBfIyxOShbw2KD0dKUoFarq3SVGSRFeN1KurDIZSMEEe4rbSg+WdT+vLnpNzLby9Pvrqyhx2rnDFtSoOC5XWRVzrsSG45ycmt/1T/q2LKGF26ZeK11HvALhoUDL6SSdHdl4YcFQea+mVhJErfmUHHyAaDy30L3LuFL68idLuZWCxyDAtotsBIlPIDBVYsfUePYKB6ylKCGUEYIyD5zXCbFkcNC7Kqx6iHIEJwMJxqTHjx6eMeQeMd9KCriurt1j/8A144mLkTd2QEIFPmPQfibe2dOOSAfTW+DpyqzszyStIwP4rZVApJVUQYVcZ8gbHAyTiu2lApSlBVzdOaISNZiNZpGDFZWk7TNklvSD+GzZOXUHnBIbGKxuPqCCFu3MxScqCIlV2aTI5EIC5mweDqDj3xVtUYoK6QXMjyL6YYDHiOWNszF2H5grIUQL7Z2yfYe++xsUiVVXZioIDyszudjscu2Tyfbx49gK66UEYqsvekkuZbeZ4JzjYj1Ry4GAJYicN7eoFW4xtjirSlBUQdXZCqXkfZkeQojR5eGQ8akPj0Fs4Cvg5BA24J2P1XuK/2gW4kjbUjfWMNyCDJgj0kchQxHjFWdQqgeOBQcP2BZ95ZHZTHqYQR2QSMMSMZfOf7iR8Ac12xxqoAUBVAwABgAD2ArKlBw3vTgwcxN2J31zNGqFjocqG2B2XkjB9icY81y3fVJoCENpcXDFRq1sE1kbHqB3cCL59Rxj3J4q4pQVzxXLyODJHFbmMhO2CZtiB+Js3oXHq9OrZ4OfasrXpMSBMgyvEWKSXBMkilzliHfJGfgYGAAAAMV30oFcnVrMzwSRhzG0kZCuBnRiPS2PfBwf4rqY8ccn4rz3VppVIInmhDKTqERgrDHvjJXB/Xn48VJnEHHecOi2+l7NYOybeJ4yys4dc7yKioJDnPqwoA+MVbQRKiqiKFRFCqqjAUKMAAfAFUtxcuuoWVjhcljg+rPIfxjHjH6/pUtdL90D3FyFC49ihGc7Z85Pn+KZXC9pSlVClKUClKUClKUClKUClKUClKUClKUClKUClKUClKUClKUEGqj71yfzclM6jH5v8MY2z/NWF+cRPxn0Nx49vkV5a3maJsp+ZsrkjkDG2V8DBwPOf0961eptMTERbD1xWk3nsr4epyxu5jkYgnlm9RwDxktx7+9XMvWJMgrKNSBglAMjXk4PI5yPJHFF6zMRgMM4DbADkE4wOMY4z49xW+bq0giEnnZRgBSQCW15/X38/xWWmrWmJnndwvUakdRpResbfrhypd7yIzuSdkzn29Z8Af8uPHyatby2Vi+VDEHIyATgqAQM/zj+K89/UmNzE8r8Ifb4OcZGAMnP/zxir8z9xt02xkjH+RVclSPnAb+QK1+srMZis854YdHTitYtM53Rn16cxgXDEwxlvRgFAcZODURRgAloEJKM65AxwFwqnHjn+K6Mlt9CfK4I/6sn9+KLsV1PJSNl/8AUFwP/aw/iuf/ADNLZnx8Rn95bCxsAQngj1HAIwQM8ce1dNYxsCAR4IyP5rKu3WNtYhiKUpXoKUpQKUpQKUpQKUpQKUpQKUpQKippQKUpQKUpQKUpQDWj7SPGO2mM5xqMZ+a30oNH2keMdtME5I1Hn58VkbdCclFJIwcgcjxittKYHP8AZRcfhx8ePSvGfjis0t0ByFUEDAIA4HxW2lBpNpH/AOWn8qP3+P1obWMgAomB4GowM+cVupUxAAUpSq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6634" name="AutoShape 10" descr="okuma yazma çizgi çalışmaları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6636" name="Picture 12" descr="http://media.tumblr.com/tumblr_m32uybKciC1r3m2w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4350" y="1556792"/>
            <a:ext cx="3217379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Cümle Devri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tr-TR" dirty="0" smtClean="0"/>
              <a:t>    </a:t>
            </a:r>
            <a:r>
              <a:rPr lang="tr-TR" dirty="0" smtClean="0">
                <a:solidFill>
                  <a:srgbClr val="FF0000"/>
                </a:solidFill>
              </a:rPr>
              <a:t>Cümle Okuma Etkinliği- Büyük Fiş</a:t>
            </a:r>
            <a:endParaRPr lang="tr-TR" dirty="0" smtClean="0"/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 Geçmiş cümleler tekrar edildikten sonra öğretmen yeni cümle ile ilgili bir konuşma yapar.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Öğretmen cümleyi yüksek sesle ve birkaç kez büyük fişten göstererek okur.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Öğretmen sınıfla birlikte okuma çalışmaları yapar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Öğretmen öğrencilere tek tek okutur.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Öğretmen sınıfı gruplara ayırarak cümleyi tek tek gruplarla okutur.</a:t>
            </a:r>
          </a:p>
          <a:p>
            <a:pPr>
              <a:buFont typeface="Wingdings" pitchFamily="2" charset="2"/>
              <a:buChar char="ü"/>
            </a:pP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   Cümle Okuma Etkinliği- Küçük Fiş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Öğretmen küçük fişleri öğrencilere dağıtır.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Fişini alan öğrenci yüksek sesle cümlesini okur.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Her öğrenci fişini sırasının üzerine koyar.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Öğretmen öğrenciye oku der ve kelimeleri göstererek öğrenciye okutur.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Öğretmen küçük fişleri grup halinde öğrencilere okutur.</a:t>
            </a: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Cümle yazma etkinliği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Öğretmen tahtaya yazılan fişi havada yazdırma çalışmaları yapar.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Öğretmen tahtaya yazılan fişi sıranın üzerine parmağıyla yazdırma çalışmaları yapar.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Öğretmen tahtaya yazılan fiş cümlesinin üzerinden yazdırma çalışmaları yapar.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Öğretmen tahtaya kesik çizgilerle yazılan fiş cümlesinin üzerinden yazdırma çalışmaları yapar.</a:t>
            </a:r>
          </a:p>
          <a:p>
            <a:pPr>
              <a:buFont typeface="Wingdings" pitchFamily="2" charset="2"/>
              <a:buChar char="ü"/>
            </a:pPr>
            <a:endParaRPr lang="tr-TR" dirty="0" smtClean="0"/>
          </a:p>
          <a:p>
            <a:pPr>
              <a:buFont typeface="Wingdings" pitchFamily="2" charset="2"/>
              <a:buChar char="ü"/>
            </a:pPr>
            <a:endParaRPr lang="tr-TR" dirty="0" smtClean="0"/>
          </a:p>
          <a:p>
            <a:pPr>
              <a:buFont typeface="Wingdings" pitchFamily="2" charset="2"/>
              <a:buChar char="ü"/>
            </a:pP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tr-TR" dirty="0" smtClean="0"/>
              <a:t>Öğretmen tahtaya yazılan fiş cümlesine bakarak bağımsız deftere yazmalarını ister.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Öğretmen öğrencilerden ellerindeki küçük fişlere bakarak bağımsız deftere yazmalarını ister.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Öğretmen öğrencilerden ezbere bir şekilde cümleyi deftere yazmalarını ister.</a:t>
            </a:r>
          </a:p>
          <a:p>
            <a:pPr>
              <a:buFont typeface="Wingdings" pitchFamily="2" charset="2"/>
              <a:buChar char="ü"/>
            </a:pPr>
            <a:endParaRPr lang="tr-TR" dirty="0" smtClean="0"/>
          </a:p>
          <a:p>
            <a:pPr>
              <a:buFont typeface="Wingdings" pitchFamily="2" charset="2"/>
              <a:buChar char="ü"/>
            </a:pPr>
            <a:endParaRPr lang="tr-TR" dirty="0" smtClean="0"/>
          </a:p>
          <a:p>
            <a:pPr>
              <a:buFont typeface="Wingdings" pitchFamily="2" charset="2"/>
              <a:buChar char="ü"/>
            </a:pP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93610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Kelime Devri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11560" y="1988840"/>
            <a:ext cx="4248472" cy="396043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 smtClean="0"/>
              <a:t>    Bu devirde cümleler kelimelere ayrılır. Kelimeler farklı cümleler içerisinde çocuk tarafından ayırt edilmeye başlandığında kelime devrine geçilir.</a:t>
            </a:r>
          </a:p>
        </p:txBody>
      </p:sp>
      <p:pic>
        <p:nvPicPr>
          <p:cNvPr id="21506" name="Picture 2" descr="https://s-media-cache-ak0.pinimg.com/736x/23/26/ba/2326bab3edfbe53b158332d1190d45c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484784"/>
            <a:ext cx="3295650" cy="4381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Nasıl Bir Sıra Takip Edilir?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1- Cümleyi çözümlemeden önce o cümlenin kelimelerini ayrı ayrı tanıma çalışmaları yapılır.</a:t>
            </a:r>
          </a:p>
          <a:p>
            <a:pPr>
              <a:buNone/>
            </a:pPr>
            <a:r>
              <a:rPr lang="tr-TR" dirty="0" smtClean="0"/>
              <a:t>2- Cümlenin büyük ve küçük fişleri kesilerek kelimelere ayrılır.</a:t>
            </a:r>
          </a:p>
          <a:p>
            <a:pPr>
              <a:buNone/>
            </a:pPr>
            <a:r>
              <a:rPr lang="tr-TR" dirty="0" smtClean="0"/>
              <a:t>3- Kesilerek ayrılan kelimeler üzerinde alıştırmalar yapılır.</a:t>
            </a: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Çözümlenecek cümleler nasıl okutulur?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1- Büyük fiş tahtaya asılarak gösterilen fiş büyük gruplar şeklinde veya bireysel okutulur.</a:t>
            </a:r>
          </a:p>
          <a:p>
            <a:pPr>
              <a:buNone/>
            </a:pPr>
            <a:r>
              <a:rPr lang="tr-TR" dirty="0" smtClean="0"/>
              <a:t>2- Çözümlenecek cümle tahtaya yazıldıktan ve okunduktan sonra cümlenin bazı kelimeleri silinir. Cümle eksik okutulur. Silinen kelimeler tekrar yazılıp cümlenin tamamı okutulur.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3- Öğretmen büyük fiş üzerinde kelimelerin arasını çizer. Öğrencilerin de küçük filer üzerinde aynısını yapmalarını sağlar.</a:t>
            </a:r>
          </a:p>
          <a:p>
            <a:pPr>
              <a:buNone/>
            </a:pPr>
            <a:r>
              <a:rPr lang="tr-TR" dirty="0" smtClean="0"/>
              <a:t>4-  Öğrencilere ‘ çocuklar ben çizdiğim yerden kesiyorum, sizde çizdiğiniz yerden fişlerinizi kesin’ der ve fişler üzerindeki kelimeler keserek ayrılır.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200" dirty="0" smtClean="0"/>
              <a:t>Kesilen Kelimeler İle </a:t>
            </a:r>
            <a:r>
              <a:rPr lang="tr-TR" sz="3200" dirty="0"/>
              <a:t>Y</a:t>
            </a:r>
            <a:r>
              <a:rPr lang="tr-TR" sz="3200" dirty="0" smtClean="0"/>
              <a:t>aptırılacak Alıştırmalar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Öğrencilerden kelimeleri küçük fişler üzerinde göstermeleri istenir.</a:t>
            </a:r>
          </a:p>
          <a:p>
            <a:r>
              <a:rPr lang="tr-TR" dirty="0" smtClean="0"/>
              <a:t>Ortaya çıkan kelimelerin anlamları üzerinde durulur ve bir cümle içerisinde kullandırılır.</a:t>
            </a:r>
          </a:p>
          <a:p>
            <a:r>
              <a:rPr lang="tr-TR" dirty="0" smtClean="0"/>
              <a:t>Ortaya çıkan kelimeler öğrenciye ezbere bir şekilde tahtaya yazdırılır.</a:t>
            </a:r>
          </a:p>
          <a:p>
            <a:r>
              <a:rPr lang="tr-TR" dirty="0" smtClean="0"/>
              <a:t>Ortaya çıkan kelimeler eskisi gibi dizilerek eskisi gibi cümle yaptırılır.</a:t>
            </a:r>
          </a:p>
          <a:p>
            <a:r>
              <a:rPr lang="tr-TR" dirty="0" smtClean="0"/>
              <a:t>Yeni kelimeler eski kelimelerle karıştırılarak yeni cümleler düzenlenir.</a:t>
            </a: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Hece Devri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tr-TR" dirty="0" smtClean="0"/>
              <a:t>Öğrenci kelimeler içerisindeki benzer heceleri keşfettiği zaman hece devrine geçilir.</a:t>
            </a:r>
          </a:p>
          <a:p>
            <a:pPr>
              <a:buNone/>
            </a:pPr>
            <a:r>
              <a:rPr lang="tr-TR" dirty="0" smtClean="0"/>
              <a:t>   </a:t>
            </a:r>
            <a:r>
              <a:rPr lang="tr-TR" dirty="0" smtClean="0">
                <a:solidFill>
                  <a:srgbClr val="FF0000"/>
                </a:solidFill>
              </a:rPr>
              <a:t>Takip Edilecek Sıra:</a:t>
            </a:r>
          </a:p>
          <a:p>
            <a:pPr>
              <a:buNone/>
            </a:pPr>
            <a:r>
              <a:rPr lang="tr-TR" dirty="0" smtClean="0"/>
              <a:t>1- Çözümlenecek kelimelerin iyice kavranması için alıştırmalar yapılır.</a:t>
            </a:r>
          </a:p>
          <a:p>
            <a:pPr>
              <a:buNone/>
            </a:pPr>
            <a:r>
              <a:rPr lang="tr-TR" dirty="0" smtClean="0"/>
              <a:t>2- Kelimelerin büyük ve küçük fişleri kesilerek hecelere ayrılır.</a:t>
            </a:r>
          </a:p>
          <a:p>
            <a:pPr>
              <a:buNone/>
            </a:pPr>
            <a:r>
              <a:rPr lang="tr-TR" dirty="0" smtClean="0"/>
              <a:t>3-Kesilerek ayrılan heceler üzerinde egzersizler yapılır.</a:t>
            </a:r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/>
          <a:lstStyle/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Hecelere Ayırma:</a:t>
            </a:r>
          </a:p>
          <a:p>
            <a:pPr>
              <a:buFont typeface="Wingdings" pitchFamily="2" charset="2"/>
              <a:buChar char="§"/>
            </a:pPr>
            <a:r>
              <a:rPr lang="tr-TR" dirty="0" smtClean="0"/>
              <a:t>Öğretmen öğrenciler tarafından tanınan kelimeleri tahtaya yazarak öğrencilerden bu kelimeleri çıkarmalarını ister.</a:t>
            </a:r>
          </a:p>
          <a:p>
            <a:pPr>
              <a:buFont typeface="Wingdings" pitchFamily="2" charset="2"/>
              <a:buChar char="§"/>
            </a:pPr>
            <a:r>
              <a:rPr lang="tr-TR" dirty="0" smtClean="0"/>
              <a:t>Öğretmen büyük fişten tanınan kelimeleri okur ve öğrencilere de okutur.</a:t>
            </a:r>
          </a:p>
          <a:p>
            <a:pPr>
              <a:buFont typeface="Wingdings" pitchFamily="2" charset="2"/>
              <a:buChar char="§"/>
            </a:pPr>
            <a:r>
              <a:rPr lang="tr-TR" dirty="0" smtClean="0"/>
              <a:t>Öğretmen kelimeyi büyük fişten okuyarak kaç defada ağızdan çıktığını vurgular.</a:t>
            </a:r>
          </a:p>
          <a:p>
            <a:pPr>
              <a:buFont typeface="Wingdings" pitchFamily="2" charset="2"/>
              <a:buChar char="§"/>
            </a:pPr>
            <a:r>
              <a:rPr lang="tr-TR" dirty="0" smtClean="0"/>
              <a:t>Büyük ve küçük fişler üzerinden heceler kapatılarak tekrar ettirilir.</a:t>
            </a:r>
          </a:p>
          <a:p>
            <a:pPr>
              <a:buFont typeface="Wingdings" pitchFamily="2" charset="2"/>
              <a:buChar char="§"/>
            </a:pPr>
            <a:r>
              <a:rPr lang="tr-TR" dirty="0" smtClean="0"/>
              <a:t>Çizgi üzerinden kelime hecelere ayrılır.</a:t>
            </a:r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Harf Devri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	Öncelikle kavratılacak harfin özel sesi tanıtılmalıdır. Hece çözümleme levhasından en çok sesin geçtiği heceler alınıp okuma yazma çalışması yaptırılır.</a:t>
            </a:r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 İzlenilecek Sıra:</a:t>
            </a:r>
          </a:p>
          <a:p>
            <a:pPr>
              <a:buNone/>
            </a:pPr>
            <a:r>
              <a:rPr lang="tr-TR" dirty="0" smtClean="0"/>
              <a:t>1- Hangi harf kazandırılacaksa o harfin bulunduğu heceler yazılır ve okunur.</a:t>
            </a:r>
          </a:p>
          <a:p>
            <a:pPr>
              <a:buNone/>
            </a:pPr>
            <a:r>
              <a:rPr lang="tr-TR" dirty="0" smtClean="0"/>
              <a:t>2- Tahtaya yazılan ve okutulan hecelerde kavratılacak olan harf kapatılıp okutulur.</a:t>
            </a:r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 smtClean="0"/>
              <a:t>3- Öğretilecek sesin önce soluna, sonra sağına 8 ünlü harf yazılarak kapalı heceler ve açık heceler oluşturulur. Bu heceler tahtaya yazılıp yüksek sesle okutulur.</a:t>
            </a:r>
          </a:p>
          <a:p>
            <a:pPr>
              <a:buNone/>
            </a:pPr>
            <a:r>
              <a:rPr lang="tr-TR" dirty="0" smtClean="0"/>
              <a:t>4- 16 hece içinde birbiri ile eşleşenlerden anlamlı kelimeler yapılabiliyorsa bu kelimeler yazılır ve okutulur.</a:t>
            </a:r>
          </a:p>
          <a:p>
            <a:pPr>
              <a:buNone/>
            </a:pPr>
            <a:r>
              <a:rPr lang="tr-TR" dirty="0" smtClean="0"/>
              <a:t>5- Bu 16 hecenin her birinin sağına ve soluna önceden tanıtılmış ünsüz harfler getirilerek tek heceli ve anlamlı kelimeler oluşturulur.</a:t>
            </a:r>
          </a:p>
          <a:p>
            <a:pPr>
              <a:buNone/>
            </a:pPr>
            <a:r>
              <a:rPr lang="tr-TR" dirty="0" smtClean="0"/>
              <a:t>6- 16 hece ile yapılan kelimelerin içinde bulunduğu metinler düzenlenerek okuma yazma çalışmaları yaptırılır.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Büyük Temel Harfle Destekleme Devri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2276872"/>
            <a:ext cx="3816424" cy="3849291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	Ortaya çıkan seslerin büyük harfleri bu devirde çocuklara öğretilir.</a:t>
            </a:r>
            <a:endParaRPr lang="tr-TR" dirty="0"/>
          </a:p>
        </p:txBody>
      </p:sp>
      <p:pic>
        <p:nvPicPr>
          <p:cNvPr id="14338" name="Picture 2" descr="http://www.engelsizumutlar.com/images/okuma-yazma-ogretimi1_engelsizumutlar_42ca3578.c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5259" y="1988840"/>
            <a:ext cx="4224468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686</Words>
  <Application>Microsoft Office PowerPoint</Application>
  <PresentationFormat>Ekran Gösterisi (4:3)</PresentationFormat>
  <Paragraphs>94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Ofis Teması</vt:lpstr>
      <vt:lpstr>CÜMLE ÇÖZÜMLEME TEKNİĞİ</vt:lpstr>
      <vt:lpstr>Cümleleri Belirlerken Nelere Dikkat Etmeliyiz?</vt:lpstr>
      <vt:lpstr>PowerPoint Sunusu</vt:lpstr>
      <vt:lpstr>PowerPoint Sunusu</vt:lpstr>
      <vt:lpstr>KULLANILACAK ARAÇ-GEREÇLER</vt:lpstr>
      <vt:lpstr>Cümle Çözümleme Tekniğinin Aşamaları</vt:lpstr>
      <vt:lpstr>Hazırlık Devri</vt:lpstr>
      <vt:lpstr>Cümle Devri</vt:lpstr>
      <vt:lpstr>PowerPoint Sunusu</vt:lpstr>
      <vt:lpstr>PowerPoint Sunusu</vt:lpstr>
      <vt:lpstr>PowerPoint Sunusu</vt:lpstr>
      <vt:lpstr>Kelime Devri</vt:lpstr>
      <vt:lpstr>Nasıl Bir Sıra Takip Edilir?</vt:lpstr>
      <vt:lpstr>Çözümlenecek cümleler nasıl okutulur?</vt:lpstr>
      <vt:lpstr>PowerPoint Sunusu</vt:lpstr>
      <vt:lpstr>Kesilen Kelimeler İle Yaptırılacak Alıştırmalar</vt:lpstr>
      <vt:lpstr>Hece Devri</vt:lpstr>
      <vt:lpstr>PowerPoint Sunusu</vt:lpstr>
      <vt:lpstr>Harf Devri</vt:lpstr>
      <vt:lpstr>PowerPoint Sunusu</vt:lpstr>
      <vt:lpstr>Büyük Temel Harfle Destekleme Devri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CÜMLE ÇÖZÜMLEME TEKNİĞİ</dc:title>
  <dc:creator>samsung</dc:creator>
  <cp:lastModifiedBy>Hp</cp:lastModifiedBy>
  <cp:revision>14</cp:revision>
  <dcterms:created xsi:type="dcterms:W3CDTF">2016-01-11T20:58:38Z</dcterms:created>
  <dcterms:modified xsi:type="dcterms:W3CDTF">2020-12-05T17:37:02Z</dcterms:modified>
</cp:coreProperties>
</file>